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79" r:id="rId4"/>
    <p:sldId id="278" r:id="rId5"/>
    <p:sldId id="273" r:id="rId6"/>
    <p:sldId id="281" r:id="rId7"/>
    <p:sldId id="283" r:id="rId8"/>
    <p:sldId id="284" r:id="rId9"/>
    <p:sldId id="285" r:id="rId10"/>
    <p:sldId id="274" r:id="rId11"/>
    <p:sldId id="286" r:id="rId12"/>
    <p:sldId id="269" r:id="rId13"/>
    <p:sldId id="290" r:id="rId14"/>
    <p:sldId id="292" r:id="rId15"/>
    <p:sldId id="291" r:id="rId16"/>
    <p:sldId id="289" r:id="rId17"/>
    <p:sldId id="293" r:id="rId18"/>
    <p:sldId id="287" r:id="rId19"/>
  </p:sldIdLst>
  <p:sldSz cx="12192000" cy="6858000"/>
  <p:notesSz cx="6858000" cy="9144000"/>
  <p:custDataLst>
    <p:tags r:id="rId20"/>
  </p:custDataLst>
  <p:defaultTextStyle>
    <a:defPPr>
      <a:defRPr lang="zh-CN"/>
    </a:defPPr>
    <a:lvl1pPr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74" autoAdjust="0"/>
    <p:restoredTop sz="94660"/>
  </p:normalViewPr>
  <p:slideViewPr>
    <p:cSldViewPr snapToGrid="0">
      <p:cViewPr varScale="1">
        <p:scale>
          <a:sx n="89" d="100"/>
          <a:sy n="89" d="100"/>
        </p:scale>
        <p:origin x="17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B7B1BAD-CBF2-8633-2AD9-37C53055D37B}"/>
              </a:ext>
            </a:extLst>
          </p:cNvPr>
          <p:cNvSpPr>
            <a:spLocks noGrp="1"/>
          </p:cNvSpPr>
          <p:nvPr>
            <p:ph type="dt" sz="half" idx="10"/>
          </p:nvPr>
        </p:nvSpPr>
        <p:spPr/>
        <p:txBody>
          <a:bodyPr/>
          <a:lstStyle>
            <a:lvl1pPr>
              <a:defRPr/>
            </a:lvl1pPr>
          </a:lstStyle>
          <a:p>
            <a:pPr>
              <a:defRPr/>
            </a:pPr>
            <a:fld id="{240A439A-2264-42E6-9C92-B6822990A78A}" type="datetimeFigureOut">
              <a:rPr lang="zh-CN" altLang="en-US"/>
              <a:pPr>
                <a:defRPr/>
              </a:pPr>
              <a:t>2024/3/13</a:t>
            </a:fld>
            <a:endParaRPr lang="zh-CN" altLang="en-US"/>
          </a:p>
        </p:txBody>
      </p:sp>
      <p:sp>
        <p:nvSpPr>
          <p:cNvPr id="5" name="页脚占位符 4">
            <a:extLst>
              <a:ext uri="{FF2B5EF4-FFF2-40B4-BE49-F238E27FC236}">
                <a16:creationId xmlns:a16="http://schemas.microsoft.com/office/drawing/2014/main" id="{0F5CBCAA-026B-1E0F-5474-16E254BC06A3}"/>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8F9FC97-CC14-EE0B-316D-47CEEF01EB71}"/>
              </a:ext>
            </a:extLst>
          </p:cNvPr>
          <p:cNvSpPr>
            <a:spLocks noGrp="1"/>
          </p:cNvSpPr>
          <p:nvPr>
            <p:ph type="sldNum" sz="quarter" idx="12"/>
          </p:nvPr>
        </p:nvSpPr>
        <p:spPr/>
        <p:txBody>
          <a:bodyPr/>
          <a:lstStyle>
            <a:lvl1pPr>
              <a:defRPr/>
            </a:lvl1pPr>
          </a:lstStyle>
          <a:p>
            <a:pPr>
              <a:defRPr/>
            </a:pPr>
            <a:fld id="{871F7673-14CF-4F3F-8204-F33D2E6DB1F3}" type="slidenum">
              <a:rPr lang="zh-CN" altLang="en-US"/>
              <a:pPr>
                <a:defRPr/>
              </a:pPr>
              <a:t>‹#›</a:t>
            </a:fld>
            <a:endParaRPr lang="zh-CN" altLang="en-US"/>
          </a:p>
        </p:txBody>
      </p:sp>
    </p:spTree>
    <p:extLst>
      <p:ext uri="{BB962C8B-B14F-4D97-AF65-F5344CB8AC3E}">
        <p14:creationId xmlns:p14="http://schemas.microsoft.com/office/powerpoint/2010/main" val="3232919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F142003-C6B4-179A-50CB-E3FB599FBC18}"/>
              </a:ext>
            </a:extLst>
          </p:cNvPr>
          <p:cNvSpPr>
            <a:spLocks noGrp="1"/>
          </p:cNvSpPr>
          <p:nvPr>
            <p:ph type="dt" sz="half" idx="10"/>
          </p:nvPr>
        </p:nvSpPr>
        <p:spPr/>
        <p:txBody>
          <a:bodyPr/>
          <a:lstStyle>
            <a:lvl1pPr>
              <a:defRPr/>
            </a:lvl1pPr>
          </a:lstStyle>
          <a:p>
            <a:pPr>
              <a:defRPr/>
            </a:pPr>
            <a:fld id="{CC7D1386-21EA-4601-B76F-2D148E136CE9}" type="datetimeFigureOut">
              <a:rPr lang="zh-CN" altLang="en-US"/>
              <a:pPr>
                <a:defRPr/>
              </a:pPr>
              <a:t>2024/3/13</a:t>
            </a:fld>
            <a:endParaRPr lang="zh-CN" altLang="en-US"/>
          </a:p>
        </p:txBody>
      </p:sp>
      <p:sp>
        <p:nvSpPr>
          <p:cNvPr id="5" name="页脚占位符 4">
            <a:extLst>
              <a:ext uri="{FF2B5EF4-FFF2-40B4-BE49-F238E27FC236}">
                <a16:creationId xmlns:a16="http://schemas.microsoft.com/office/drawing/2014/main" id="{29901F44-F816-119A-2853-5BF6532A41F9}"/>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DA67AA45-D76E-219B-6B14-51BFB5F2B2C6}"/>
              </a:ext>
            </a:extLst>
          </p:cNvPr>
          <p:cNvSpPr>
            <a:spLocks noGrp="1"/>
          </p:cNvSpPr>
          <p:nvPr>
            <p:ph type="sldNum" sz="quarter" idx="12"/>
          </p:nvPr>
        </p:nvSpPr>
        <p:spPr/>
        <p:txBody>
          <a:bodyPr/>
          <a:lstStyle>
            <a:lvl1pPr>
              <a:defRPr/>
            </a:lvl1pPr>
          </a:lstStyle>
          <a:p>
            <a:pPr>
              <a:defRPr/>
            </a:pPr>
            <a:fld id="{CAE3489E-2925-4C4E-959F-A8AA95A4D459}" type="slidenum">
              <a:rPr lang="zh-CN" altLang="en-US"/>
              <a:pPr>
                <a:defRPr/>
              </a:pPr>
              <a:t>‹#›</a:t>
            </a:fld>
            <a:endParaRPr lang="zh-CN" altLang="en-US"/>
          </a:p>
        </p:txBody>
      </p:sp>
    </p:spTree>
    <p:extLst>
      <p:ext uri="{BB962C8B-B14F-4D97-AF65-F5344CB8AC3E}">
        <p14:creationId xmlns:p14="http://schemas.microsoft.com/office/powerpoint/2010/main" val="4241561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A5F068-BA20-CB1B-A567-0D80CF740861}"/>
              </a:ext>
            </a:extLst>
          </p:cNvPr>
          <p:cNvSpPr>
            <a:spLocks noGrp="1"/>
          </p:cNvSpPr>
          <p:nvPr>
            <p:ph type="dt" sz="half" idx="10"/>
          </p:nvPr>
        </p:nvSpPr>
        <p:spPr/>
        <p:txBody>
          <a:bodyPr/>
          <a:lstStyle>
            <a:lvl1pPr>
              <a:defRPr/>
            </a:lvl1pPr>
          </a:lstStyle>
          <a:p>
            <a:pPr>
              <a:defRPr/>
            </a:pPr>
            <a:fld id="{DE0EAEDE-AC93-4840-B453-3E4AF72BF9D4}" type="datetimeFigureOut">
              <a:rPr lang="zh-CN" altLang="en-US"/>
              <a:pPr>
                <a:defRPr/>
              </a:pPr>
              <a:t>2024/3/13</a:t>
            </a:fld>
            <a:endParaRPr lang="zh-CN" altLang="en-US"/>
          </a:p>
        </p:txBody>
      </p:sp>
      <p:sp>
        <p:nvSpPr>
          <p:cNvPr id="5" name="页脚占位符 4">
            <a:extLst>
              <a:ext uri="{FF2B5EF4-FFF2-40B4-BE49-F238E27FC236}">
                <a16:creationId xmlns:a16="http://schemas.microsoft.com/office/drawing/2014/main" id="{887DADAC-18C6-FDFA-C86C-EB4B153B65C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1BA0AAB-3F9C-A8B6-4331-35601C8214E8}"/>
              </a:ext>
            </a:extLst>
          </p:cNvPr>
          <p:cNvSpPr>
            <a:spLocks noGrp="1"/>
          </p:cNvSpPr>
          <p:nvPr>
            <p:ph type="sldNum" sz="quarter" idx="12"/>
          </p:nvPr>
        </p:nvSpPr>
        <p:spPr/>
        <p:txBody>
          <a:bodyPr/>
          <a:lstStyle>
            <a:lvl1pPr>
              <a:defRPr/>
            </a:lvl1pPr>
          </a:lstStyle>
          <a:p>
            <a:pPr>
              <a:defRPr/>
            </a:pPr>
            <a:fld id="{EA292756-E1B2-4006-9DA8-8A03583B2CF9}" type="slidenum">
              <a:rPr lang="zh-CN" altLang="en-US"/>
              <a:pPr>
                <a:defRPr/>
              </a:pPr>
              <a:t>‹#›</a:t>
            </a:fld>
            <a:endParaRPr lang="zh-CN" altLang="en-US"/>
          </a:p>
        </p:txBody>
      </p:sp>
    </p:spTree>
    <p:extLst>
      <p:ext uri="{BB962C8B-B14F-4D97-AF65-F5344CB8AC3E}">
        <p14:creationId xmlns:p14="http://schemas.microsoft.com/office/powerpoint/2010/main" val="212951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0F45DE-7013-4578-5731-76289D2A5106}"/>
              </a:ext>
            </a:extLst>
          </p:cNvPr>
          <p:cNvSpPr>
            <a:spLocks noGrp="1"/>
          </p:cNvSpPr>
          <p:nvPr>
            <p:ph type="dt" sz="half" idx="10"/>
          </p:nvPr>
        </p:nvSpPr>
        <p:spPr/>
        <p:txBody>
          <a:bodyPr/>
          <a:lstStyle>
            <a:lvl1pPr>
              <a:defRPr/>
            </a:lvl1pPr>
          </a:lstStyle>
          <a:p>
            <a:pPr>
              <a:defRPr/>
            </a:pPr>
            <a:fld id="{72ABC28C-27EB-4598-887D-879BCA1CA799}" type="datetimeFigureOut">
              <a:rPr lang="zh-CN" altLang="en-US"/>
              <a:pPr>
                <a:defRPr/>
              </a:pPr>
              <a:t>2024/3/13</a:t>
            </a:fld>
            <a:endParaRPr lang="zh-CN" altLang="en-US"/>
          </a:p>
        </p:txBody>
      </p:sp>
      <p:sp>
        <p:nvSpPr>
          <p:cNvPr id="5" name="页脚占位符 4">
            <a:extLst>
              <a:ext uri="{FF2B5EF4-FFF2-40B4-BE49-F238E27FC236}">
                <a16:creationId xmlns:a16="http://schemas.microsoft.com/office/drawing/2014/main" id="{DBE808CA-0920-B1E1-2CA0-915B0788DD72}"/>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DC20229-5E0E-65FA-66F1-F8E26A5F0C2F}"/>
              </a:ext>
            </a:extLst>
          </p:cNvPr>
          <p:cNvSpPr>
            <a:spLocks noGrp="1"/>
          </p:cNvSpPr>
          <p:nvPr>
            <p:ph type="sldNum" sz="quarter" idx="12"/>
          </p:nvPr>
        </p:nvSpPr>
        <p:spPr/>
        <p:txBody>
          <a:bodyPr/>
          <a:lstStyle>
            <a:lvl1pPr>
              <a:defRPr/>
            </a:lvl1pPr>
          </a:lstStyle>
          <a:p>
            <a:pPr>
              <a:defRPr/>
            </a:pPr>
            <a:fld id="{D2C38183-E566-498D-AD83-21BFA20846FB}" type="slidenum">
              <a:rPr lang="zh-CN" altLang="en-US"/>
              <a:pPr>
                <a:defRPr/>
              </a:pPr>
              <a:t>‹#›</a:t>
            </a:fld>
            <a:endParaRPr lang="zh-CN" altLang="en-US"/>
          </a:p>
        </p:txBody>
      </p:sp>
    </p:spTree>
    <p:extLst>
      <p:ext uri="{BB962C8B-B14F-4D97-AF65-F5344CB8AC3E}">
        <p14:creationId xmlns:p14="http://schemas.microsoft.com/office/powerpoint/2010/main" val="210122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A224D04-B6D7-C31D-DC28-BB1CFBDE41A7}"/>
              </a:ext>
            </a:extLst>
          </p:cNvPr>
          <p:cNvSpPr>
            <a:spLocks noGrp="1"/>
          </p:cNvSpPr>
          <p:nvPr>
            <p:ph type="dt" sz="half" idx="10"/>
          </p:nvPr>
        </p:nvSpPr>
        <p:spPr/>
        <p:txBody>
          <a:bodyPr/>
          <a:lstStyle>
            <a:lvl1pPr>
              <a:defRPr/>
            </a:lvl1pPr>
          </a:lstStyle>
          <a:p>
            <a:pPr>
              <a:defRPr/>
            </a:pPr>
            <a:fld id="{172C7BB2-B88C-4B2A-9058-EA47C5D8AAFE}" type="datetimeFigureOut">
              <a:rPr lang="zh-CN" altLang="en-US"/>
              <a:pPr>
                <a:defRPr/>
              </a:pPr>
              <a:t>2024/3/13</a:t>
            </a:fld>
            <a:endParaRPr lang="zh-CN" altLang="en-US"/>
          </a:p>
        </p:txBody>
      </p:sp>
      <p:sp>
        <p:nvSpPr>
          <p:cNvPr id="5" name="页脚占位符 4">
            <a:extLst>
              <a:ext uri="{FF2B5EF4-FFF2-40B4-BE49-F238E27FC236}">
                <a16:creationId xmlns:a16="http://schemas.microsoft.com/office/drawing/2014/main" id="{887E64FC-83B2-3EC7-5E91-C2074605F15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276A97D-4A37-3F93-16F9-AF247A28B239}"/>
              </a:ext>
            </a:extLst>
          </p:cNvPr>
          <p:cNvSpPr>
            <a:spLocks noGrp="1"/>
          </p:cNvSpPr>
          <p:nvPr>
            <p:ph type="sldNum" sz="quarter" idx="12"/>
          </p:nvPr>
        </p:nvSpPr>
        <p:spPr/>
        <p:txBody>
          <a:bodyPr/>
          <a:lstStyle>
            <a:lvl1pPr>
              <a:defRPr/>
            </a:lvl1pPr>
          </a:lstStyle>
          <a:p>
            <a:pPr>
              <a:defRPr/>
            </a:pPr>
            <a:fld id="{B7B885AD-5B3B-4219-BA0F-CE376AFFC208}" type="slidenum">
              <a:rPr lang="zh-CN" altLang="en-US"/>
              <a:pPr>
                <a:defRPr/>
              </a:pPr>
              <a:t>‹#›</a:t>
            </a:fld>
            <a:endParaRPr lang="zh-CN" altLang="en-US"/>
          </a:p>
        </p:txBody>
      </p:sp>
    </p:spTree>
    <p:extLst>
      <p:ext uri="{BB962C8B-B14F-4D97-AF65-F5344CB8AC3E}">
        <p14:creationId xmlns:p14="http://schemas.microsoft.com/office/powerpoint/2010/main" val="1667832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id="{75B77A14-D3AD-08DD-3A7A-FB5B1F5C546C}"/>
              </a:ext>
            </a:extLst>
          </p:cNvPr>
          <p:cNvSpPr>
            <a:spLocks noGrp="1"/>
          </p:cNvSpPr>
          <p:nvPr>
            <p:ph type="dt" sz="half" idx="10"/>
          </p:nvPr>
        </p:nvSpPr>
        <p:spPr/>
        <p:txBody>
          <a:bodyPr/>
          <a:lstStyle>
            <a:lvl1pPr>
              <a:defRPr/>
            </a:lvl1pPr>
          </a:lstStyle>
          <a:p>
            <a:pPr>
              <a:defRPr/>
            </a:pPr>
            <a:fld id="{3E2E555D-7230-4BA3-A1F2-073203F4D039}" type="datetimeFigureOut">
              <a:rPr lang="zh-CN" altLang="en-US"/>
              <a:pPr>
                <a:defRPr/>
              </a:pPr>
              <a:t>2024/3/13</a:t>
            </a:fld>
            <a:endParaRPr lang="zh-CN" altLang="en-US"/>
          </a:p>
        </p:txBody>
      </p:sp>
      <p:sp>
        <p:nvSpPr>
          <p:cNvPr id="6" name="页脚占位符 4">
            <a:extLst>
              <a:ext uri="{FF2B5EF4-FFF2-40B4-BE49-F238E27FC236}">
                <a16:creationId xmlns:a16="http://schemas.microsoft.com/office/drawing/2014/main" id="{96A9AFB6-0071-A540-84B0-6636D4846566}"/>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2C813A43-045F-353B-2AB3-86070F784CE9}"/>
              </a:ext>
            </a:extLst>
          </p:cNvPr>
          <p:cNvSpPr>
            <a:spLocks noGrp="1"/>
          </p:cNvSpPr>
          <p:nvPr>
            <p:ph type="sldNum" sz="quarter" idx="12"/>
          </p:nvPr>
        </p:nvSpPr>
        <p:spPr/>
        <p:txBody>
          <a:bodyPr/>
          <a:lstStyle>
            <a:lvl1pPr>
              <a:defRPr/>
            </a:lvl1pPr>
          </a:lstStyle>
          <a:p>
            <a:pPr>
              <a:defRPr/>
            </a:pPr>
            <a:fld id="{FEC2B5C6-67BA-4FBC-942F-F684BECB3CE5}" type="slidenum">
              <a:rPr lang="zh-CN" altLang="en-US"/>
              <a:pPr>
                <a:defRPr/>
              </a:pPr>
              <a:t>‹#›</a:t>
            </a:fld>
            <a:endParaRPr lang="zh-CN" altLang="en-US"/>
          </a:p>
        </p:txBody>
      </p:sp>
    </p:spTree>
    <p:extLst>
      <p:ext uri="{BB962C8B-B14F-4D97-AF65-F5344CB8AC3E}">
        <p14:creationId xmlns:p14="http://schemas.microsoft.com/office/powerpoint/2010/main" val="3677610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id="{168AEA64-CB65-23CB-9D30-BF51AC54F841}"/>
              </a:ext>
            </a:extLst>
          </p:cNvPr>
          <p:cNvSpPr>
            <a:spLocks noGrp="1"/>
          </p:cNvSpPr>
          <p:nvPr>
            <p:ph type="dt" sz="half" idx="10"/>
          </p:nvPr>
        </p:nvSpPr>
        <p:spPr/>
        <p:txBody>
          <a:bodyPr/>
          <a:lstStyle>
            <a:lvl1pPr>
              <a:defRPr/>
            </a:lvl1pPr>
          </a:lstStyle>
          <a:p>
            <a:pPr>
              <a:defRPr/>
            </a:pPr>
            <a:fld id="{8F7756CC-62A5-4748-B098-0B3238477FE3}" type="datetimeFigureOut">
              <a:rPr lang="zh-CN" altLang="en-US"/>
              <a:pPr>
                <a:defRPr/>
              </a:pPr>
              <a:t>2024/3/13</a:t>
            </a:fld>
            <a:endParaRPr lang="zh-CN" altLang="en-US"/>
          </a:p>
        </p:txBody>
      </p:sp>
      <p:sp>
        <p:nvSpPr>
          <p:cNvPr id="8" name="页脚占位符 4">
            <a:extLst>
              <a:ext uri="{FF2B5EF4-FFF2-40B4-BE49-F238E27FC236}">
                <a16:creationId xmlns:a16="http://schemas.microsoft.com/office/drawing/2014/main" id="{FB5C96A2-EB27-7ECA-606C-C172A6DC2044}"/>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2A87E9E5-2D78-2FA3-D81E-73D4CEE83178}"/>
              </a:ext>
            </a:extLst>
          </p:cNvPr>
          <p:cNvSpPr>
            <a:spLocks noGrp="1"/>
          </p:cNvSpPr>
          <p:nvPr>
            <p:ph type="sldNum" sz="quarter" idx="12"/>
          </p:nvPr>
        </p:nvSpPr>
        <p:spPr/>
        <p:txBody>
          <a:bodyPr/>
          <a:lstStyle>
            <a:lvl1pPr>
              <a:defRPr/>
            </a:lvl1pPr>
          </a:lstStyle>
          <a:p>
            <a:pPr>
              <a:defRPr/>
            </a:pPr>
            <a:fld id="{699D054C-0637-442D-BF7E-5FCADF81097D}" type="slidenum">
              <a:rPr lang="zh-CN" altLang="en-US"/>
              <a:pPr>
                <a:defRPr/>
              </a:pPr>
              <a:t>‹#›</a:t>
            </a:fld>
            <a:endParaRPr lang="zh-CN" altLang="en-US"/>
          </a:p>
        </p:txBody>
      </p:sp>
    </p:spTree>
    <p:extLst>
      <p:ext uri="{BB962C8B-B14F-4D97-AF65-F5344CB8AC3E}">
        <p14:creationId xmlns:p14="http://schemas.microsoft.com/office/powerpoint/2010/main" val="2580902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203C56E-35CE-5F59-968B-77B4990D0AF0}"/>
              </a:ext>
            </a:extLst>
          </p:cNvPr>
          <p:cNvSpPr>
            <a:spLocks noGrp="1"/>
          </p:cNvSpPr>
          <p:nvPr>
            <p:ph type="dt" sz="half" idx="10"/>
          </p:nvPr>
        </p:nvSpPr>
        <p:spPr/>
        <p:txBody>
          <a:bodyPr/>
          <a:lstStyle>
            <a:lvl1pPr>
              <a:defRPr/>
            </a:lvl1pPr>
          </a:lstStyle>
          <a:p>
            <a:pPr>
              <a:defRPr/>
            </a:pPr>
            <a:fld id="{F640BCDD-E03B-4020-A3B9-0AACC63E3583}" type="datetimeFigureOut">
              <a:rPr lang="zh-CN" altLang="en-US"/>
              <a:pPr>
                <a:defRPr/>
              </a:pPr>
              <a:t>2024/3/13</a:t>
            </a:fld>
            <a:endParaRPr lang="zh-CN" altLang="en-US"/>
          </a:p>
        </p:txBody>
      </p:sp>
      <p:sp>
        <p:nvSpPr>
          <p:cNvPr id="4" name="页脚占位符 4">
            <a:extLst>
              <a:ext uri="{FF2B5EF4-FFF2-40B4-BE49-F238E27FC236}">
                <a16:creationId xmlns:a16="http://schemas.microsoft.com/office/drawing/2014/main" id="{D90338E9-B672-08C9-93E6-9A7649A89D84}"/>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F29A3F00-D3ED-6484-23D1-E572FDA6F6C7}"/>
              </a:ext>
            </a:extLst>
          </p:cNvPr>
          <p:cNvSpPr>
            <a:spLocks noGrp="1"/>
          </p:cNvSpPr>
          <p:nvPr>
            <p:ph type="sldNum" sz="quarter" idx="12"/>
          </p:nvPr>
        </p:nvSpPr>
        <p:spPr/>
        <p:txBody>
          <a:bodyPr/>
          <a:lstStyle>
            <a:lvl1pPr>
              <a:defRPr/>
            </a:lvl1pPr>
          </a:lstStyle>
          <a:p>
            <a:pPr>
              <a:defRPr/>
            </a:pPr>
            <a:fld id="{58F49C22-B22F-4F89-A5FC-D0EA86FB07DC}" type="slidenum">
              <a:rPr lang="zh-CN" altLang="en-US"/>
              <a:pPr>
                <a:defRPr/>
              </a:pPr>
              <a:t>‹#›</a:t>
            </a:fld>
            <a:endParaRPr lang="zh-CN" altLang="en-US"/>
          </a:p>
        </p:txBody>
      </p:sp>
    </p:spTree>
    <p:extLst>
      <p:ext uri="{BB962C8B-B14F-4D97-AF65-F5344CB8AC3E}">
        <p14:creationId xmlns:p14="http://schemas.microsoft.com/office/powerpoint/2010/main" val="108877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BA40DBCE-448E-A925-36B3-CF3DFB63E951}"/>
              </a:ext>
            </a:extLst>
          </p:cNvPr>
          <p:cNvSpPr>
            <a:spLocks noGrp="1"/>
          </p:cNvSpPr>
          <p:nvPr>
            <p:ph type="dt" sz="half" idx="10"/>
          </p:nvPr>
        </p:nvSpPr>
        <p:spPr/>
        <p:txBody>
          <a:bodyPr/>
          <a:lstStyle>
            <a:lvl1pPr>
              <a:defRPr/>
            </a:lvl1pPr>
          </a:lstStyle>
          <a:p>
            <a:pPr>
              <a:defRPr/>
            </a:pPr>
            <a:fld id="{E6CE0F6A-7A11-46D8-A97E-1251AB08000C}" type="datetimeFigureOut">
              <a:rPr lang="zh-CN" altLang="en-US"/>
              <a:pPr>
                <a:defRPr/>
              </a:pPr>
              <a:t>2024/3/13</a:t>
            </a:fld>
            <a:endParaRPr lang="zh-CN" altLang="en-US"/>
          </a:p>
        </p:txBody>
      </p:sp>
      <p:sp>
        <p:nvSpPr>
          <p:cNvPr id="3" name="页脚占位符 4">
            <a:extLst>
              <a:ext uri="{FF2B5EF4-FFF2-40B4-BE49-F238E27FC236}">
                <a16:creationId xmlns:a16="http://schemas.microsoft.com/office/drawing/2014/main" id="{B396A015-BB41-AB16-2F34-5E015EB6EBE1}"/>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147CDB21-91DF-746F-0911-A6D7B820721C}"/>
              </a:ext>
            </a:extLst>
          </p:cNvPr>
          <p:cNvSpPr>
            <a:spLocks noGrp="1"/>
          </p:cNvSpPr>
          <p:nvPr>
            <p:ph type="sldNum" sz="quarter" idx="12"/>
          </p:nvPr>
        </p:nvSpPr>
        <p:spPr/>
        <p:txBody>
          <a:bodyPr/>
          <a:lstStyle>
            <a:lvl1pPr>
              <a:defRPr/>
            </a:lvl1pPr>
          </a:lstStyle>
          <a:p>
            <a:pPr>
              <a:defRPr/>
            </a:pPr>
            <a:fld id="{3A228F62-3D49-4D8D-BAFC-55727E9C087D}" type="slidenum">
              <a:rPr lang="zh-CN" altLang="en-US"/>
              <a:pPr>
                <a:defRPr/>
              </a:pPr>
              <a:t>‹#›</a:t>
            </a:fld>
            <a:endParaRPr lang="zh-CN" altLang="en-US"/>
          </a:p>
        </p:txBody>
      </p:sp>
    </p:spTree>
    <p:extLst>
      <p:ext uri="{BB962C8B-B14F-4D97-AF65-F5344CB8AC3E}">
        <p14:creationId xmlns:p14="http://schemas.microsoft.com/office/powerpoint/2010/main" val="1726187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200EA2C3-5B2F-237A-DCC0-37B7D4D09058}"/>
              </a:ext>
            </a:extLst>
          </p:cNvPr>
          <p:cNvSpPr>
            <a:spLocks noGrp="1"/>
          </p:cNvSpPr>
          <p:nvPr>
            <p:ph type="dt" sz="half" idx="10"/>
          </p:nvPr>
        </p:nvSpPr>
        <p:spPr/>
        <p:txBody>
          <a:bodyPr/>
          <a:lstStyle>
            <a:lvl1pPr>
              <a:defRPr/>
            </a:lvl1pPr>
          </a:lstStyle>
          <a:p>
            <a:pPr>
              <a:defRPr/>
            </a:pPr>
            <a:fld id="{692EF019-BBFF-41F3-9F68-0345C21BCAA3}" type="datetimeFigureOut">
              <a:rPr lang="zh-CN" altLang="en-US"/>
              <a:pPr>
                <a:defRPr/>
              </a:pPr>
              <a:t>2024/3/13</a:t>
            </a:fld>
            <a:endParaRPr lang="zh-CN" altLang="en-US"/>
          </a:p>
        </p:txBody>
      </p:sp>
      <p:sp>
        <p:nvSpPr>
          <p:cNvPr id="6" name="页脚占位符 4">
            <a:extLst>
              <a:ext uri="{FF2B5EF4-FFF2-40B4-BE49-F238E27FC236}">
                <a16:creationId xmlns:a16="http://schemas.microsoft.com/office/drawing/2014/main" id="{BB496107-3714-3EB6-D3D8-C70ACD061E0C}"/>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474A6A8A-F4CD-CFCA-C2A7-B07422FC6E49}"/>
              </a:ext>
            </a:extLst>
          </p:cNvPr>
          <p:cNvSpPr>
            <a:spLocks noGrp="1"/>
          </p:cNvSpPr>
          <p:nvPr>
            <p:ph type="sldNum" sz="quarter" idx="12"/>
          </p:nvPr>
        </p:nvSpPr>
        <p:spPr/>
        <p:txBody>
          <a:bodyPr/>
          <a:lstStyle>
            <a:lvl1pPr>
              <a:defRPr/>
            </a:lvl1pPr>
          </a:lstStyle>
          <a:p>
            <a:pPr>
              <a:defRPr/>
            </a:pPr>
            <a:fld id="{25C4D11E-0170-410B-8EA9-C9195B84697E}" type="slidenum">
              <a:rPr lang="zh-CN" altLang="en-US"/>
              <a:pPr>
                <a:defRPr/>
              </a:pPr>
              <a:t>‹#›</a:t>
            </a:fld>
            <a:endParaRPr lang="zh-CN" altLang="en-US"/>
          </a:p>
        </p:txBody>
      </p:sp>
    </p:spTree>
    <p:extLst>
      <p:ext uri="{BB962C8B-B14F-4D97-AF65-F5344CB8AC3E}">
        <p14:creationId xmlns:p14="http://schemas.microsoft.com/office/powerpoint/2010/main" val="352549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38276564-4190-60BC-4E09-76A964CCC3B9}"/>
              </a:ext>
            </a:extLst>
          </p:cNvPr>
          <p:cNvSpPr>
            <a:spLocks noGrp="1"/>
          </p:cNvSpPr>
          <p:nvPr>
            <p:ph type="dt" sz="half" idx="10"/>
          </p:nvPr>
        </p:nvSpPr>
        <p:spPr/>
        <p:txBody>
          <a:bodyPr/>
          <a:lstStyle>
            <a:lvl1pPr>
              <a:defRPr/>
            </a:lvl1pPr>
          </a:lstStyle>
          <a:p>
            <a:pPr>
              <a:defRPr/>
            </a:pPr>
            <a:fld id="{9943A9E9-875E-46DE-B1F7-60F318B18877}" type="datetimeFigureOut">
              <a:rPr lang="zh-CN" altLang="en-US"/>
              <a:pPr>
                <a:defRPr/>
              </a:pPr>
              <a:t>2024/3/13</a:t>
            </a:fld>
            <a:endParaRPr lang="zh-CN" altLang="en-US"/>
          </a:p>
        </p:txBody>
      </p:sp>
      <p:sp>
        <p:nvSpPr>
          <p:cNvPr id="6" name="页脚占位符 4">
            <a:extLst>
              <a:ext uri="{FF2B5EF4-FFF2-40B4-BE49-F238E27FC236}">
                <a16:creationId xmlns:a16="http://schemas.microsoft.com/office/drawing/2014/main" id="{F84D2C08-1CE4-20B7-18CC-72BB1C21E115}"/>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75A44A5-2280-CC20-A3BB-3911ED6C1A19}"/>
              </a:ext>
            </a:extLst>
          </p:cNvPr>
          <p:cNvSpPr>
            <a:spLocks noGrp="1"/>
          </p:cNvSpPr>
          <p:nvPr>
            <p:ph type="sldNum" sz="quarter" idx="12"/>
          </p:nvPr>
        </p:nvSpPr>
        <p:spPr/>
        <p:txBody>
          <a:bodyPr/>
          <a:lstStyle>
            <a:lvl1pPr>
              <a:defRPr/>
            </a:lvl1pPr>
          </a:lstStyle>
          <a:p>
            <a:pPr>
              <a:defRPr/>
            </a:pPr>
            <a:fld id="{87773944-895C-4CEE-B9A9-222836C86B1F}" type="slidenum">
              <a:rPr lang="zh-CN" altLang="en-US"/>
              <a:pPr>
                <a:defRPr/>
              </a:pPr>
              <a:t>‹#›</a:t>
            </a:fld>
            <a:endParaRPr lang="zh-CN" altLang="en-US"/>
          </a:p>
        </p:txBody>
      </p:sp>
    </p:spTree>
    <p:extLst>
      <p:ext uri="{BB962C8B-B14F-4D97-AF65-F5344CB8AC3E}">
        <p14:creationId xmlns:p14="http://schemas.microsoft.com/office/powerpoint/2010/main" val="1729324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8A1F7B0B-B79E-4F83-1AC3-40A53476DF4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B89D1B49-B6A6-0F30-E318-9877426604B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59E6979-FE53-590C-E310-2C573D5796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66122D14-4D66-406C-BA76-9D6FA293C630}" type="datetimeFigureOut">
              <a:rPr lang="zh-CN" altLang="en-US"/>
              <a:pPr>
                <a:defRPr/>
              </a:pPr>
              <a:t>2024/3/13</a:t>
            </a:fld>
            <a:endParaRPr lang="zh-CN" altLang="en-US"/>
          </a:p>
        </p:txBody>
      </p:sp>
      <p:sp>
        <p:nvSpPr>
          <p:cNvPr id="5" name="页脚占位符 4">
            <a:extLst>
              <a:ext uri="{FF2B5EF4-FFF2-40B4-BE49-F238E27FC236}">
                <a16:creationId xmlns:a16="http://schemas.microsoft.com/office/drawing/2014/main" id="{306556DB-F87F-83E9-05B8-FDC8E49942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FD225A93-7EC6-265A-EB2A-0BACD7B03B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a:defRPr/>
            </a:pPr>
            <a:fld id="{B7067DE2-99A3-4A5A-A17F-B2C938D61B6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oleObject" Target="../embeddings/oleObject23.bin"/><Relationship Id="rId7"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39.emf"/><Relationship Id="rId11" Type="http://schemas.openxmlformats.org/officeDocument/2006/relationships/image" Target="../media/image24.png"/><Relationship Id="rId5" Type="http://schemas.openxmlformats.org/officeDocument/2006/relationships/oleObject" Target="../embeddings/oleObject24.bin"/><Relationship Id="rId10" Type="http://schemas.openxmlformats.org/officeDocument/2006/relationships/image" Target="../media/image42.wmf"/><Relationship Id="rId4" Type="http://schemas.openxmlformats.org/officeDocument/2006/relationships/image" Target="../media/image38.emf"/><Relationship Id="rId9" Type="http://schemas.openxmlformats.org/officeDocument/2006/relationships/oleObject" Target="../embeddings/oleObject25.bin"/></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3.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embeddings/oleObject26.bin"/><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7.jpeg"/><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khanacademy.org/computer-programming/cavalieris-sculture/5834943712854016"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48.wmf"/><Relationship Id="rId4" Type="http://schemas.openxmlformats.org/officeDocument/2006/relationships/oleObject" Target="../embeddings/oleObject27.bin"/></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0.emf"/><Relationship Id="rId7" Type="http://schemas.openxmlformats.org/officeDocument/2006/relationships/image" Target="../media/image48.w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oleObject" Target="../embeddings/oleObject28.bin"/><Relationship Id="rId5" Type="http://schemas.openxmlformats.org/officeDocument/2006/relationships/image" Target="../media/image52.emf"/><Relationship Id="rId4" Type="http://schemas.openxmlformats.org/officeDocument/2006/relationships/image" Target="../media/image51.emf"/></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gif"/><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oleObject" Target="../embeddings/oleObject29.bin"/><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image" Target="../media/image56.emf"/><Relationship Id="rId1" Type="http://schemas.openxmlformats.org/officeDocument/2006/relationships/slideLayout" Target="../slideLayouts/slideLayout1.xml"/><Relationship Id="rId6" Type="http://schemas.openxmlformats.org/officeDocument/2006/relationships/image" Target="../media/image58.wmf"/><Relationship Id="rId5" Type="http://schemas.openxmlformats.org/officeDocument/2006/relationships/oleObject" Target="../embeddings/oleObject31.bin"/><Relationship Id="rId10" Type="http://schemas.openxmlformats.org/officeDocument/2006/relationships/image" Target="../media/image60.emf"/><Relationship Id="rId4" Type="http://schemas.openxmlformats.org/officeDocument/2006/relationships/image" Target="../media/image57.wmf"/><Relationship Id="rId9" Type="http://schemas.openxmlformats.org/officeDocument/2006/relationships/oleObject" Target="../embeddings/oleObject33.bin"/></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5.emf"/><Relationship Id="rId12" Type="http://schemas.openxmlformats.org/officeDocument/2006/relationships/oleObject" Target="../embeddings/oleObject6.bin"/><Relationship Id="rId2"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oleObject" Target="../embeddings/oleObject3.bin"/><Relationship Id="rId11" Type="http://schemas.openxmlformats.org/officeDocument/2006/relationships/image" Target="../media/image7.emf"/><Relationship Id="rId5" Type="http://schemas.openxmlformats.org/officeDocument/2006/relationships/image" Target="../media/image4.emf"/><Relationship Id="rId15" Type="http://schemas.openxmlformats.org/officeDocument/2006/relationships/image" Target="../media/image9.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6.emf"/><Relationship Id="rId14" Type="http://schemas.openxmlformats.org/officeDocument/2006/relationships/oleObject" Target="../embeddings/oleObject7.bin"/></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wmf"/></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22.wmf"/><Relationship Id="rId3" Type="http://schemas.openxmlformats.org/officeDocument/2006/relationships/image" Target="../media/image17.jpeg"/><Relationship Id="rId7" Type="http://schemas.openxmlformats.org/officeDocument/2006/relationships/image" Target="../media/image19.wmf"/><Relationship Id="rId12" Type="http://schemas.openxmlformats.org/officeDocument/2006/relationships/oleObject" Target="../embeddings/oleObject12.bin"/><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oleObject" Target="../embeddings/oleObject9.bin"/><Relationship Id="rId11" Type="http://schemas.openxmlformats.org/officeDocument/2006/relationships/image" Target="../media/image21.wmf"/><Relationship Id="rId5" Type="http://schemas.openxmlformats.org/officeDocument/2006/relationships/image" Target="../media/image18.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20.w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29.emf"/><Relationship Id="rId3" Type="http://schemas.openxmlformats.org/officeDocument/2006/relationships/oleObject" Target="../embeddings/oleObject13.bin"/><Relationship Id="rId7" Type="http://schemas.openxmlformats.org/officeDocument/2006/relationships/image" Target="../media/image26.png"/><Relationship Id="rId12" Type="http://schemas.openxmlformats.org/officeDocument/2006/relationships/oleObject" Target="../embeddings/oleObject16.bin"/><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8.wmf"/><Relationship Id="rId5" Type="http://schemas.openxmlformats.org/officeDocument/2006/relationships/image" Target="../media/image24.png"/><Relationship Id="rId10" Type="http://schemas.openxmlformats.org/officeDocument/2006/relationships/oleObject" Target="../embeddings/oleObject15.bin"/><Relationship Id="rId4" Type="http://schemas.openxmlformats.org/officeDocument/2006/relationships/image" Target="../media/image23.wmf"/><Relationship Id="rId9" Type="http://schemas.openxmlformats.org/officeDocument/2006/relationships/image" Target="../media/image27.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35.wmf"/><Relationship Id="rId3" Type="http://schemas.openxmlformats.org/officeDocument/2006/relationships/image" Target="../media/image30.png"/><Relationship Id="rId7" Type="http://schemas.openxmlformats.org/officeDocument/2006/relationships/image" Target="../media/image32.wmf"/><Relationship Id="rId12" Type="http://schemas.openxmlformats.org/officeDocument/2006/relationships/oleObject" Target="../embeddings/oleObject21.bin"/><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oleObject" Target="../embeddings/oleObject18.bin"/><Relationship Id="rId11" Type="http://schemas.openxmlformats.org/officeDocument/2006/relationships/image" Target="../media/image34.wmf"/><Relationship Id="rId5" Type="http://schemas.openxmlformats.org/officeDocument/2006/relationships/image" Target="../media/image31.wmf"/><Relationship Id="rId15" Type="http://schemas.openxmlformats.org/officeDocument/2006/relationships/image" Target="../media/image36.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33.wmf"/><Relationship Id="rId14" Type="http://schemas.openxmlformats.org/officeDocument/2006/relationships/oleObject" Target="../embeddings/oleObject2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394D435F-B498-D935-C12D-0C0C19F50221}"/>
              </a:ext>
            </a:extLst>
          </p:cNvPr>
          <p:cNvPicPr>
            <a:picLocks noChangeAspect="1"/>
          </p:cNvPicPr>
          <p:nvPr/>
        </p:nvPicPr>
        <p:blipFill>
          <a:blip r:embed="rId2"/>
          <a:stretch>
            <a:fillRect/>
          </a:stretch>
        </p:blipFill>
        <p:spPr>
          <a:xfrm>
            <a:off x="-228600" y="4243388"/>
            <a:ext cx="5879706" cy="2814637"/>
          </a:xfrm>
          <a:prstGeom prst="rect">
            <a:avLst/>
          </a:prstGeom>
          <a:effectLst>
            <a:outerShdw blurRad="50800" dist="63500" dir="3480000" algn="ctr" rotWithShape="0">
              <a:srgbClr val="000000">
                <a:alpha val="62000"/>
              </a:srgbClr>
            </a:outerShdw>
            <a:softEdge rad="596900"/>
          </a:effectLst>
        </p:spPr>
      </p:pic>
      <p:sp>
        <p:nvSpPr>
          <p:cNvPr id="15" name="TextBox 8">
            <a:extLst>
              <a:ext uri="{FF2B5EF4-FFF2-40B4-BE49-F238E27FC236}">
                <a16:creationId xmlns:a16="http://schemas.microsoft.com/office/drawing/2014/main" id="{453D8968-AE47-D437-3F36-F9761024B208}"/>
              </a:ext>
            </a:extLst>
          </p:cNvPr>
          <p:cNvSpPr txBox="1"/>
          <p:nvPr/>
        </p:nvSpPr>
        <p:spPr>
          <a:xfrm>
            <a:off x="8124429" y="4243388"/>
            <a:ext cx="2880320" cy="1158074"/>
          </a:xfrm>
          <a:prstGeom prst="rect">
            <a:avLst/>
          </a:prstGeom>
          <a:noFill/>
          <a:effectLst>
            <a:glow rad="127000">
              <a:schemeClr val="accent1">
                <a:alpha val="85000"/>
              </a:schemeClr>
            </a:glow>
            <a:reflection stA="45000" endPos="0" dist="50800" dir="5400000" sy="-100000" algn="bl" rotWithShape="0"/>
          </a:effectLst>
        </p:spPr>
        <p:txBody>
          <a:bodyPr>
            <a:spAutoFit/>
          </a:bodyPr>
          <a:lstStyle/>
          <a:p>
            <a:pPr algn="ctr" eaLnBrk="1" fontAlgn="auto" hangingPunct="1">
              <a:lnSpc>
                <a:spcPct val="130000"/>
              </a:lnSpc>
              <a:spcBef>
                <a:spcPts val="0"/>
              </a:spcBef>
              <a:spcAft>
                <a:spcPts val="0"/>
              </a:spcAft>
              <a:defRPr/>
            </a:pPr>
            <a:r>
              <a:rPr lang="zh-CN" altLang="en-US" sz="2800" b="1" kern="1500" dirty="0">
                <a:latin typeface="微软雅黑" panose="020B0503020204020204" pitchFamily="34" charset="-122"/>
                <a:ea typeface="微软雅黑" panose="020B0503020204020204" pitchFamily="34" charset="-122"/>
              </a:rPr>
              <a:t>浙江省象山中学</a:t>
            </a:r>
            <a:endParaRPr lang="en-US" altLang="zh-CN" sz="2800" b="1" kern="1500" dirty="0">
              <a:latin typeface="微软雅黑" panose="020B0503020204020204" pitchFamily="34" charset="-122"/>
              <a:ea typeface="微软雅黑" panose="020B0503020204020204" pitchFamily="34" charset="-122"/>
            </a:endParaRPr>
          </a:p>
          <a:p>
            <a:pPr algn="ctr" eaLnBrk="1" fontAlgn="auto" hangingPunct="1">
              <a:lnSpc>
                <a:spcPct val="130000"/>
              </a:lnSpc>
              <a:spcBef>
                <a:spcPts val="0"/>
              </a:spcBef>
              <a:spcAft>
                <a:spcPts val="0"/>
              </a:spcAft>
              <a:defRPr/>
            </a:pPr>
            <a:r>
              <a:rPr lang="zh-CN" altLang="en-US" sz="2800" b="1" kern="1500" dirty="0">
                <a:latin typeface="微软雅黑" panose="020B0503020204020204" pitchFamily="34" charset="-122"/>
                <a:ea typeface="微软雅黑" panose="020B0503020204020204" pitchFamily="34" charset="-122"/>
              </a:rPr>
              <a:t>许泽建</a:t>
            </a:r>
          </a:p>
        </p:txBody>
      </p:sp>
      <p:sp>
        <p:nvSpPr>
          <p:cNvPr id="2" name="标题 30721">
            <a:extLst>
              <a:ext uri="{FF2B5EF4-FFF2-40B4-BE49-F238E27FC236}">
                <a16:creationId xmlns:a16="http://schemas.microsoft.com/office/drawing/2014/main" id="{9755F632-E1EC-7ABC-B95E-998C6A97DCD0}"/>
              </a:ext>
            </a:extLst>
          </p:cNvPr>
          <p:cNvSpPr>
            <a:spLocks noGrp="1" noChangeArrowheads="1"/>
          </p:cNvSpPr>
          <p:nvPr>
            <p:ph type="ctrTitle"/>
          </p:nvPr>
        </p:nvSpPr>
        <p:spPr>
          <a:xfrm>
            <a:off x="2144318" y="2135727"/>
            <a:ext cx="7013575" cy="1470025"/>
          </a:xfrm>
        </p:spPr>
        <p:txBody>
          <a:bodyPr anchor="ctr"/>
          <a:lstStyle/>
          <a:p>
            <a:pPr eaLnBrk="1" hangingPunct="1"/>
            <a:r>
              <a:rPr lang="zh-CN" altLang="en-US" sz="4400" b="1" dirty="0">
                <a:ea typeface="黑体" panose="02010609060101010101" pitchFamily="49" charset="-122"/>
              </a:rPr>
              <a:t>简单几何体的表面积和体积</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33B506D6-D42F-4D44-4BAF-286574C54323}"/>
              </a:ext>
            </a:extLst>
          </p:cNvPr>
          <p:cNvCxnSpPr/>
          <p:nvPr/>
        </p:nvCxnSpPr>
        <p:spPr>
          <a:xfrm flipV="1">
            <a:off x="0" y="106997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E688F0DF-D7F1-31B4-EA55-10F6D3650435}"/>
              </a:ext>
            </a:extLst>
          </p:cNvPr>
          <p:cNvPicPr>
            <a:picLocks noChangeAspect="1"/>
          </p:cNvPicPr>
          <p:nvPr/>
        </p:nvPicPr>
        <p:blipFill>
          <a:blip r:embed="rId2" cstate="print"/>
          <a:srcRect/>
          <a:stretch/>
        </p:blipFill>
        <p:spPr>
          <a:xfrm>
            <a:off x="3272848" y="-159507"/>
            <a:ext cx="1637817" cy="1371723"/>
          </a:xfrm>
          <a:prstGeom prst="rect">
            <a:avLst/>
          </a:prstGeom>
          <a:effectLst>
            <a:softEdge rad="406400"/>
          </a:effectLst>
        </p:spPr>
      </p:pic>
      <p:graphicFrame>
        <p:nvGraphicFramePr>
          <p:cNvPr id="12" name="内容占位符 98306">
            <a:extLst>
              <a:ext uri="{FF2B5EF4-FFF2-40B4-BE49-F238E27FC236}">
                <a16:creationId xmlns:a16="http://schemas.microsoft.com/office/drawing/2014/main" id="{472FE9E2-1815-3279-236E-E8D041617789}"/>
              </a:ext>
            </a:extLst>
          </p:cNvPr>
          <p:cNvGraphicFramePr>
            <a:graphicFrameLocks/>
          </p:cNvGraphicFramePr>
          <p:nvPr>
            <p:extLst>
              <p:ext uri="{D42A27DB-BD31-4B8C-83A1-F6EECF244321}">
                <p14:modId xmlns:p14="http://schemas.microsoft.com/office/powerpoint/2010/main" val="4018474864"/>
              </p:ext>
            </p:extLst>
          </p:nvPr>
        </p:nvGraphicFramePr>
        <p:xfrm>
          <a:off x="2011093" y="1081088"/>
          <a:ext cx="8720139" cy="5919833"/>
        </p:xfrm>
        <a:graphic>
          <a:graphicData uri="http://schemas.openxmlformats.org/drawingml/2006/table">
            <a:tbl>
              <a:tblPr/>
              <a:tblGrid>
                <a:gridCol w="3508120">
                  <a:extLst>
                    <a:ext uri="{9D8B030D-6E8A-4147-A177-3AD203B41FA5}">
                      <a16:colId xmlns:a16="http://schemas.microsoft.com/office/drawing/2014/main" val="20000"/>
                    </a:ext>
                  </a:extLst>
                </a:gridCol>
                <a:gridCol w="2490607">
                  <a:extLst>
                    <a:ext uri="{9D8B030D-6E8A-4147-A177-3AD203B41FA5}">
                      <a16:colId xmlns:a16="http://schemas.microsoft.com/office/drawing/2014/main" val="20001"/>
                    </a:ext>
                  </a:extLst>
                </a:gridCol>
                <a:gridCol w="2721412">
                  <a:extLst>
                    <a:ext uri="{9D8B030D-6E8A-4147-A177-3AD203B41FA5}">
                      <a16:colId xmlns:a16="http://schemas.microsoft.com/office/drawing/2014/main" val="20002"/>
                    </a:ext>
                  </a:extLst>
                </a:gridCol>
              </a:tblGrid>
              <a:tr h="518104">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800" dirty="0">
                          <a:ea typeface="黑体" panose="02010609060101010101" pitchFamily="49" charset="-122"/>
                        </a:rPr>
                        <a:t>侧面展开图</a:t>
                      </a:r>
                    </a:p>
                  </a:txBody>
                  <a:tcPr marL="91433" marR="91433"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b="1" dirty="0">
                          <a:solidFill>
                            <a:srgbClr val="FF0000"/>
                          </a:solidFill>
                          <a:ea typeface="黑体" panose="02010609060101010101" pitchFamily="49" charset="-122"/>
                        </a:rPr>
                        <a:t>侧</a:t>
                      </a:r>
                      <a:r>
                        <a:rPr lang="zh-CN" altLang="en-US" sz="2800" dirty="0">
                          <a:ea typeface="黑体" panose="02010609060101010101" pitchFamily="49" charset="-122"/>
                        </a:rPr>
                        <a:t>面积</a:t>
                      </a:r>
                    </a:p>
                  </a:txBody>
                  <a:tcPr marL="91433" marR="91433"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dirty="0">
                          <a:ea typeface="黑体" panose="02010609060101010101" pitchFamily="49" charset="-122"/>
                        </a:rPr>
                        <a:t>表面积</a:t>
                      </a:r>
                    </a:p>
                  </a:txBody>
                  <a:tcPr marL="91433" marR="91433"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98439">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dirty="0">
                        <a:ea typeface="黑体" panose="02010609060101010101" pitchFamily="49" charset="-122"/>
                      </a:endParaRPr>
                    </a:p>
                  </a:txBody>
                  <a:tcPr marL="91433" marR="91433"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dirty="0">
                        <a:ea typeface="黑体" panose="02010609060101010101" pitchFamily="49" charset="-122"/>
                      </a:endParaRPr>
                    </a:p>
                  </a:txBody>
                  <a:tcPr marL="91433" marR="91433"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dirty="0">
                        <a:ea typeface="黑体" panose="02010609060101010101" pitchFamily="49" charset="-122"/>
                      </a:endParaRPr>
                    </a:p>
                  </a:txBody>
                  <a:tcPr marL="91433" marR="91433"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65111">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dirty="0">
                        <a:ea typeface="黑体" panose="02010609060101010101" pitchFamily="49" charset="-122"/>
                      </a:endParaRPr>
                    </a:p>
                  </a:txBody>
                  <a:tcPr marL="91433" marR="91433"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dirty="0">
                        <a:ea typeface="黑体" panose="02010609060101010101" pitchFamily="49" charset="-122"/>
                      </a:endParaRPr>
                    </a:p>
                  </a:txBody>
                  <a:tcPr marL="91433" marR="91433"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dirty="0">
                        <a:ea typeface="黑体" panose="02010609060101010101" pitchFamily="49" charset="-122"/>
                      </a:endParaRPr>
                    </a:p>
                  </a:txBody>
                  <a:tcPr marL="91433" marR="91433"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38133">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dirty="0">
                        <a:ea typeface="黑体" panose="02010609060101010101" pitchFamily="49" charset="-122"/>
                      </a:endParaRPr>
                    </a:p>
                  </a:txBody>
                  <a:tcPr marL="91433" marR="91433"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dirty="0">
                        <a:ea typeface="黑体" panose="02010609060101010101" pitchFamily="49" charset="-122"/>
                      </a:endParaRPr>
                    </a:p>
                  </a:txBody>
                  <a:tcPr marL="91433" marR="91433"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dirty="0">
                        <a:ea typeface="黑体" panose="02010609060101010101" pitchFamily="49" charset="-122"/>
                      </a:endParaRPr>
                    </a:p>
                  </a:txBody>
                  <a:tcPr marL="91433" marR="91433"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3" name="对象 98328">
            <a:extLst>
              <a:ext uri="{FF2B5EF4-FFF2-40B4-BE49-F238E27FC236}">
                <a16:creationId xmlns:a16="http://schemas.microsoft.com/office/drawing/2014/main" id="{B2813CF2-C1F8-DD4A-3835-5884036D7A68}"/>
              </a:ext>
            </a:extLst>
          </p:cNvPr>
          <p:cNvGraphicFramePr>
            <a:graphicFrameLocks/>
          </p:cNvGraphicFramePr>
          <p:nvPr>
            <p:extLst>
              <p:ext uri="{D42A27DB-BD31-4B8C-83A1-F6EECF244321}">
                <p14:modId xmlns:p14="http://schemas.microsoft.com/office/powerpoint/2010/main" val="48641157"/>
              </p:ext>
            </p:extLst>
          </p:nvPr>
        </p:nvGraphicFramePr>
        <p:xfrm>
          <a:off x="5846493" y="1843088"/>
          <a:ext cx="1830388" cy="1036637"/>
        </p:xfrm>
        <a:graphic>
          <a:graphicData uri="http://schemas.openxmlformats.org/presentationml/2006/ole">
            <mc:AlternateContent xmlns:mc="http://schemas.openxmlformats.org/markup-compatibility/2006">
              <mc:Choice xmlns:v="urn:schemas-microsoft-com:vml" Requires="v">
                <p:oleObj r:id="rId3" imgW="723586" imgH="457002" progId="Equation.3">
                  <p:embed/>
                </p:oleObj>
              </mc:Choice>
              <mc:Fallback>
                <p:oleObj r:id="rId3" imgW="723586" imgH="457002" progId="Equation.3">
                  <p:embed/>
                  <p:pic>
                    <p:nvPicPr>
                      <p:cNvPr id="5122" name="对象 98328">
                        <a:extLst>
                          <a:ext uri="{FF2B5EF4-FFF2-40B4-BE49-F238E27FC236}">
                            <a16:creationId xmlns:a16="http://schemas.microsoft.com/office/drawing/2014/main" id="{14B6D0E3-5360-F3ED-8E74-E0D145E70B1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6493" y="1843088"/>
                        <a:ext cx="1830388"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 name="对象 98329">
            <a:extLst>
              <a:ext uri="{FF2B5EF4-FFF2-40B4-BE49-F238E27FC236}">
                <a16:creationId xmlns:a16="http://schemas.microsoft.com/office/drawing/2014/main" id="{9883FB57-F137-5721-EE1D-23D96EC4A068}"/>
              </a:ext>
            </a:extLst>
          </p:cNvPr>
          <p:cNvGraphicFramePr>
            <a:graphicFrameLocks/>
          </p:cNvGraphicFramePr>
          <p:nvPr>
            <p:extLst>
              <p:ext uri="{D42A27DB-BD31-4B8C-83A1-F6EECF244321}">
                <p14:modId xmlns:p14="http://schemas.microsoft.com/office/powerpoint/2010/main" val="49531121"/>
              </p:ext>
            </p:extLst>
          </p:nvPr>
        </p:nvGraphicFramePr>
        <p:xfrm>
          <a:off x="5708381" y="3314700"/>
          <a:ext cx="2092325" cy="1400175"/>
        </p:xfrm>
        <a:graphic>
          <a:graphicData uri="http://schemas.openxmlformats.org/presentationml/2006/ole">
            <mc:AlternateContent xmlns:mc="http://schemas.openxmlformats.org/markup-compatibility/2006">
              <mc:Choice xmlns:v="urn:schemas-microsoft-com:vml" Requires="v">
                <p:oleObj r:id="rId5" imgW="901309" imgH="634725" progId="Equation.3">
                  <p:embed/>
                </p:oleObj>
              </mc:Choice>
              <mc:Fallback>
                <p:oleObj r:id="rId5" imgW="901309" imgH="634725" progId="Equation.3">
                  <p:embed/>
                  <p:pic>
                    <p:nvPicPr>
                      <p:cNvPr id="5123" name="对象 98329">
                        <a:extLst>
                          <a:ext uri="{FF2B5EF4-FFF2-40B4-BE49-F238E27FC236}">
                            <a16:creationId xmlns:a16="http://schemas.microsoft.com/office/drawing/2014/main" id="{CB4486E5-E1A2-65A2-B7D1-284F72325D2C}"/>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8381" y="3314700"/>
                        <a:ext cx="209232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18" name="图片 98334" descr="圆柱展开图">
            <a:extLst>
              <a:ext uri="{FF2B5EF4-FFF2-40B4-BE49-F238E27FC236}">
                <a16:creationId xmlns:a16="http://schemas.microsoft.com/office/drawing/2014/main" id="{3E05C8EE-4754-B462-DA53-2C23F79DB0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4018" y="1657350"/>
            <a:ext cx="258445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98336" descr="圆台展开图">
            <a:extLst>
              <a:ext uri="{FF2B5EF4-FFF2-40B4-BE49-F238E27FC236}">
                <a16:creationId xmlns:a16="http://schemas.microsoft.com/office/drawing/2014/main" id="{35F17B82-A133-268E-8C97-A39323257B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b="1799"/>
          <a:stretch>
            <a:fillRect/>
          </a:stretch>
        </p:blipFill>
        <p:spPr bwMode="auto">
          <a:xfrm>
            <a:off x="2685781" y="5064125"/>
            <a:ext cx="2376487" cy="18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弧形 19">
            <a:extLst>
              <a:ext uri="{FF2B5EF4-FFF2-40B4-BE49-F238E27FC236}">
                <a16:creationId xmlns:a16="http://schemas.microsoft.com/office/drawing/2014/main" id="{2CCB1922-C4AA-A44A-BA36-2BD7A3A37586}"/>
              </a:ext>
            </a:extLst>
          </p:cNvPr>
          <p:cNvSpPr/>
          <p:nvPr/>
        </p:nvSpPr>
        <p:spPr>
          <a:xfrm>
            <a:off x="2493693" y="2974975"/>
            <a:ext cx="1771650" cy="1697038"/>
          </a:xfrm>
          <a:prstGeom prst="arc">
            <a:avLst>
              <a:gd name="adj1" fmla="val 18872342"/>
              <a:gd name="adj2" fmla="val 3819738"/>
            </a:avLst>
          </a:prstGeom>
          <a:solidFill>
            <a:srgbClr val="FF8040"/>
          </a:solidFill>
          <a:ln w="31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noProof="1"/>
          </a:p>
        </p:txBody>
      </p:sp>
      <p:graphicFrame>
        <p:nvGraphicFramePr>
          <p:cNvPr id="21" name="对象 98333">
            <a:extLst>
              <a:ext uri="{FF2B5EF4-FFF2-40B4-BE49-F238E27FC236}">
                <a16:creationId xmlns:a16="http://schemas.microsoft.com/office/drawing/2014/main" id="{15B4C6A4-F042-CE76-9B7C-611892BC9A2A}"/>
              </a:ext>
            </a:extLst>
          </p:cNvPr>
          <p:cNvGraphicFramePr>
            <a:graphicFrameLocks/>
          </p:cNvGraphicFramePr>
          <p:nvPr>
            <p:extLst>
              <p:ext uri="{D42A27DB-BD31-4B8C-83A1-F6EECF244321}">
                <p14:modId xmlns:p14="http://schemas.microsoft.com/office/powerpoint/2010/main" val="4132608421"/>
              </p:ext>
            </p:extLst>
          </p:nvPr>
        </p:nvGraphicFramePr>
        <p:xfrm>
          <a:off x="5911581" y="5807075"/>
          <a:ext cx="1700212" cy="508000"/>
        </p:xfrm>
        <a:graphic>
          <a:graphicData uri="http://schemas.openxmlformats.org/presentationml/2006/ole">
            <mc:AlternateContent xmlns:mc="http://schemas.openxmlformats.org/markup-compatibility/2006">
              <mc:Choice xmlns:v="urn:schemas-microsoft-com:vml" Requires="v">
                <p:oleObj r:id="rId9" imgW="1104840" imgH="253800" progId="Equation.3">
                  <p:embed/>
                </p:oleObj>
              </mc:Choice>
              <mc:Fallback>
                <p:oleObj r:id="rId9" imgW="1104840" imgH="253800" progId="Equation.3">
                  <p:embed/>
                  <p:pic>
                    <p:nvPicPr>
                      <p:cNvPr id="5127" name="对象 98333">
                        <a:extLst>
                          <a:ext uri="{FF2B5EF4-FFF2-40B4-BE49-F238E27FC236}">
                            <a16:creationId xmlns:a16="http://schemas.microsoft.com/office/drawing/2014/main" id="{24BED8D8-BCDC-AE5D-F9C7-39A2CC80153E}"/>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11581" y="5807075"/>
                        <a:ext cx="17002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23" name="图片 22" descr="圆锥">
            <a:extLst>
              <a:ext uri="{FF2B5EF4-FFF2-40B4-BE49-F238E27FC236}">
                <a16:creationId xmlns:a16="http://schemas.microsoft.com/office/drawing/2014/main" id="{8D85A232-1200-CD5C-26AC-0BD76CDF35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3734" y="3854443"/>
            <a:ext cx="747383" cy="86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DC086BC5-82BA-E45A-7241-9C021BE6B930}"/>
              </a:ext>
            </a:extLst>
          </p:cNvPr>
          <p:cNvCxnSpPr/>
          <p:nvPr/>
        </p:nvCxnSpPr>
        <p:spPr>
          <a:xfrm flipV="1">
            <a:off x="0" y="106997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矩形 132098">
            <a:extLst>
              <a:ext uri="{FF2B5EF4-FFF2-40B4-BE49-F238E27FC236}">
                <a16:creationId xmlns:a16="http://schemas.microsoft.com/office/drawing/2014/main" id="{3B218760-D389-7261-6858-265274DE8265}"/>
              </a:ext>
            </a:extLst>
          </p:cNvPr>
          <p:cNvSpPr>
            <a:spLocks noChangeArrowheads="1"/>
          </p:cNvSpPr>
          <p:nvPr/>
        </p:nvSpPr>
        <p:spPr bwMode="auto">
          <a:xfrm>
            <a:off x="1133745" y="1302024"/>
            <a:ext cx="975279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设计一个正四棱锥形冷水塔塔顶，高是</a:t>
            </a:r>
            <a:r>
              <a:rPr lang="en-US" altLang="zh-CN" dirty="0">
                <a:latin typeface="黑体" panose="02010609060101010101" pitchFamily="49" charset="-122"/>
                <a:ea typeface="黑体" panose="02010609060101010101" pitchFamily="49" charset="-122"/>
              </a:rPr>
              <a:t>4m</a:t>
            </a:r>
            <a:r>
              <a:rPr lang="zh-CN" altLang="en-US" dirty="0">
                <a:latin typeface="黑体" panose="02010609060101010101" pitchFamily="49" charset="-122"/>
                <a:ea typeface="黑体" panose="02010609060101010101" pitchFamily="49" charset="-122"/>
              </a:rPr>
              <a:t>，底面的边长是</a:t>
            </a:r>
            <a:r>
              <a:rPr lang="en-US" altLang="zh-CN" dirty="0">
                <a:latin typeface="黑体" panose="02010609060101010101" pitchFamily="49" charset="-122"/>
                <a:ea typeface="黑体" panose="02010609060101010101" pitchFamily="49" charset="-122"/>
              </a:rPr>
              <a:t>6m</a:t>
            </a:r>
            <a:r>
              <a:rPr lang="zh-CN" altLang="en-US" dirty="0">
                <a:latin typeface="黑体" panose="02010609060101010101" pitchFamily="49" charset="-122"/>
                <a:ea typeface="黑体" panose="02010609060101010101" pitchFamily="49" charset="-122"/>
              </a:rPr>
              <a:t>，制造这种塔顶需要多少平方米铁板？</a:t>
            </a:r>
          </a:p>
        </p:txBody>
      </p:sp>
      <p:pic>
        <p:nvPicPr>
          <p:cNvPr id="6" name="图片 1">
            <a:extLst>
              <a:ext uri="{FF2B5EF4-FFF2-40B4-BE49-F238E27FC236}">
                <a16:creationId xmlns:a16="http://schemas.microsoft.com/office/drawing/2014/main" id="{17675647-1D38-DFFC-A434-F9F4E925F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88179"/>
            <a:ext cx="525780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7F9999A9-6814-794B-A77E-037B3F032A19}"/>
              </a:ext>
            </a:extLst>
          </p:cNvPr>
          <p:cNvPicPr>
            <a:picLocks noChangeAspect="1"/>
          </p:cNvPicPr>
          <p:nvPr/>
        </p:nvPicPr>
        <p:blipFill>
          <a:blip r:embed="rId3" cstate="print"/>
          <a:srcRect/>
          <a:stretch/>
        </p:blipFill>
        <p:spPr>
          <a:xfrm>
            <a:off x="3209606" y="-127409"/>
            <a:ext cx="1938128" cy="1288231"/>
          </a:xfrm>
          <a:prstGeom prst="rect">
            <a:avLst/>
          </a:prstGeom>
          <a:effectLst>
            <a:softEdge rad="419100"/>
          </a:effectLst>
        </p:spPr>
      </p:pic>
    </p:spTree>
    <p:extLst>
      <p:ext uri="{BB962C8B-B14F-4D97-AF65-F5344CB8AC3E}">
        <p14:creationId xmlns:p14="http://schemas.microsoft.com/office/powerpoint/2010/main" val="45917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D975D3-1E0C-EC82-328E-5C3477004072}"/>
              </a:ext>
            </a:extLst>
          </p:cNvPr>
          <p:cNvSpPr txBox="1">
            <a:spLocks noChangeArrowheads="1"/>
          </p:cNvSpPr>
          <p:nvPr/>
        </p:nvSpPr>
        <p:spPr bwMode="auto">
          <a:xfrm>
            <a:off x="1040920" y="1171754"/>
            <a:ext cx="8839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楷体_GB2312" pitchFamily="49" charset="-122"/>
                <a:ea typeface="楷体_GB2312" pitchFamily="49" charset="-122"/>
              </a:rPr>
              <a:t>直棱柱以及圆柱的体积公式可以统一为：</a:t>
            </a:r>
          </a:p>
        </p:txBody>
      </p:sp>
      <p:grpSp>
        <p:nvGrpSpPr>
          <p:cNvPr id="3" name="组合 59394">
            <a:extLst>
              <a:ext uri="{FF2B5EF4-FFF2-40B4-BE49-F238E27FC236}">
                <a16:creationId xmlns:a16="http://schemas.microsoft.com/office/drawing/2014/main" id="{AC7CD00E-5617-C35A-7622-78D855EB7B6D}"/>
              </a:ext>
            </a:extLst>
          </p:cNvPr>
          <p:cNvGrpSpPr>
            <a:grpSpLocks/>
          </p:cNvGrpSpPr>
          <p:nvPr/>
        </p:nvGrpSpPr>
        <p:grpSpPr bwMode="auto">
          <a:xfrm>
            <a:off x="2503008" y="2005192"/>
            <a:ext cx="5219700" cy="522287"/>
            <a:chOff x="1584" y="1503"/>
            <a:chExt cx="3288" cy="329"/>
          </a:xfrm>
        </p:grpSpPr>
        <p:graphicFrame>
          <p:nvGraphicFramePr>
            <p:cNvPr id="4" name="对象 59395">
              <a:extLst>
                <a:ext uri="{FF2B5EF4-FFF2-40B4-BE49-F238E27FC236}">
                  <a16:creationId xmlns:a16="http://schemas.microsoft.com/office/drawing/2014/main" id="{1DDA4BC6-3177-0D4A-5A29-E64FB6B2C7AD}"/>
                </a:ext>
              </a:extLst>
            </p:cNvPr>
            <p:cNvGraphicFramePr>
              <a:graphicFrameLocks/>
            </p:cNvGraphicFramePr>
            <p:nvPr/>
          </p:nvGraphicFramePr>
          <p:xfrm>
            <a:off x="1584" y="1503"/>
            <a:ext cx="816" cy="318"/>
          </p:xfrm>
          <a:graphic>
            <a:graphicData uri="http://schemas.openxmlformats.org/presentationml/2006/ole">
              <mc:AlternateContent xmlns:mc="http://schemas.openxmlformats.org/markup-compatibility/2006">
                <mc:Choice xmlns:v="urn:schemas-microsoft-com:vml" Requires="v">
                  <p:oleObj r:id="rId2" imgW="456408" imgH="177492" progId="Equation.3">
                    <p:embed/>
                  </p:oleObj>
                </mc:Choice>
                <mc:Fallback>
                  <p:oleObj r:id="rId2" imgW="456408" imgH="177492" progId="Equation.3">
                    <p:embed/>
                    <p:pic>
                      <p:nvPicPr>
                        <p:cNvPr id="10242" name="对象 59395">
                          <a:extLst>
                            <a:ext uri="{FF2B5EF4-FFF2-40B4-BE49-F238E27FC236}">
                              <a16:creationId xmlns:a16="http://schemas.microsoft.com/office/drawing/2014/main" id="{2C8E1F80-93E2-DFD1-9803-833BAF55F8B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 y="1503"/>
                          <a:ext cx="816"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文本框 59396">
              <a:extLst>
                <a:ext uri="{FF2B5EF4-FFF2-40B4-BE49-F238E27FC236}">
                  <a16:creationId xmlns:a16="http://schemas.microsoft.com/office/drawing/2014/main" id="{685B7096-36DF-8E82-6D03-84455361551B}"/>
                </a:ext>
              </a:extLst>
            </p:cNvPr>
            <p:cNvSpPr txBox="1">
              <a:spLocks noChangeArrowheads="1"/>
            </p:cNvSpPr>
            <p:nvPr/>
          </p:nvSpPr>
          <p:spPr bwMode="auto">
            <a:xfrm>
              <a:off x="2256" y="1503"/>
              <a:ext cx="261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Times New Roman" panose="02020603050405020304" pitchFamily="18" charset="0"/>
                  <a:ea typeface="楷体_GB2312" pitchFamily="49" charset="-122"/>
                </a:rPr>
                <a:t>（</a:t>
              </a:r>
              <a:r>
                <a:rPr lang="en-US" altLang="zh-CN" i="1" dirty="0">
                  <a:latin typeface="Times New Roman" panose="02020603050405020304" pitchFamily="18" charset="0"/>
                  <a:ea typeface="楷体_GB2312" pitchFamily="49" charset="-122"/>
                </a:rPr>
                <a:t>S</a:t>
              </a:r>
              <a:r>
                <a:rPr lang="zh-CN" altLang="en-US" dirty="0">
                  <a:latin typeface="楷体_GB2312" pitchFamily="49" charset="-122"/>
                  <a:ea typeface="楷体_GB2312" pitchFamily="49" charset="-122"/>
                </a:rPr>
                <a:t>为底面面积，</a:t>
              </a:r>
              <a:r>
                <a:rPr lang="en-US" altLang="zh-CN" i="1" dirty="0">
                  <a:latin typeface="Times New Roman" panose="02020603050405020304" pitchFamily="18" charset="0"/>
                  <a:ea typeface="楷体_GB2312" pitchFamily="49" charset="-122"/>
                </a:rPr>
                <a:t>h</a:t>
              </a:r>
              <a:r>
                <a:rPr lang="zh-CN" altLang="en-US" dirty="0">
                  <a:latin typeface="楷体_GB2312" pitchFamily="49" charset="-122"/>
                  <a:ea typeface="楷体_GB2312" pitchFamily="49" charset="-122"/>
                </a:rPr>
                <a:t>为高）</a:t>
              </a:r>
            </a:p>
          </p:txBody>
        </p:sp>
      </p:grpSp>
      <p:grpSp>
        <p:nvGrpSpPr>
          <p:cNvPr id="6" name="组合 59409">
            <a:extLst>
              <a:ext uri="{FF2B5EF4-FFF2-40B4-BE49-F238E27FC236}">
                <a16:creationId xmlns:a16="http://schemas.microsoft.com/office/drawing/2014/main" id="{265FA774-E625-5E79-9F86-F85F0DC24DBC}"/>
              </a:ext>
            </a:extLst>
          </p:cNvPr>
          <p:cNvGrpSpPr>
            <a:grpSpLocks/>
          </p:cNvGrpSpPr>
          <p:nvPr/>
        </p:nvGrpSpPr>
        <p:grpSpPr bwMode="auto">
          <a:xfrm>
            <a:off x="1402174" y="3396710"/>
            <a:ext cx="1557337" cy="2611438"/>
            <a:chOff x="666" y="2614"/>
            <a:chExt cx="816" cy="1270"/>
          </a:xfrm>
        </p:grpSpPr>
        <p:sp>
          <p:nvSpPr>
            <p:cNvPr id="7" name="立方体 59410">
              <a:extLst>
                <a:ext uri="{FF2B5EF4-FFF2-40B4-BE49-F238E27FC236}">
                  <a16:creationId xmlns:a16="http://schemas.microsoft.com/office/drawing/2014/main" id="{70484DDF-8D6B-7A5B-D58C-4B6E629056AB}"/>
                </a:ext>
              </a:extLst>
            </p:cNvPr>
            <p:cNvSpPr>
              <a:spLocks noChangeArrowheads="1"/>
            </p:cNvSpPr>
            <p:nvPr/>
          </p:nvSpPr>
          <p:spPr bwMode="auto">
            <a:xfrm>
              <a:off x="666" y="2614"/>
              <a:ext cx="816" cy="1270"/>
            </a:xfrm>
            <a:prstGeom prst="cube">
              <a:avLst>
                <a:gd name="adj" fmla="val 25000"/>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直接连接符 59411">
              <a:extLst>
                <a:ext uri="{FF2B5EF4-FFF2-40B4-BE49-F238E27FC236}">
                  <a16:creationId xmlns:a16="http://schemas.microsoft.com/office/drawing/2014/main" id="{CFA54D25-83C9-0E95-0370-ACB8BAB45754}"/>
                </a:ext>
              </a:extLst>
            </p:cNvPr>
            <p:cNvSpPr>
              <a:spLocks noChangeShapeType="1"/>
            </p:cNvSpPr>
            <p:nvPr/>
          </p:nvSpPr>
          <p:spPr bwMode="auto">
            <a:xfrm>
              <a:off x="884" y="2614"/>
              <a:ext cx="0" cy="1043"/>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直接连接符 59412">
              <a:extLst>
                <a:ext uri="{FF2B5EF4-FFF2-40B4-BE49-F238E27FC236}">
                  <a16:creationId xmlns:a16="http://schemas.microsoft.com/office/drawing/2014/main" id="{35B231E2-F486-FD73-76C9-A2A8AB2C6FA6}"/>
                </a:ext>
              </a:extLst>
            </p:cNvPr>
            <p:cNvSpPr>
              <a:spLocks noChangeShapeType="1"/>
            </p:cNvSpPr>
            <p:nvPr/>
          </p:nvSpPr>
          <p:spPr bwMode="auto">
            <a:xfrm flipV="1">
              <a:off x="666" y="3657"/>
              <a:ext cx="227" cy="218"/>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直接连接符 59413">
              <a:extLst>
                <a:ext uri="{FF2B5EF4-FFF2-40B4-BE49-F238E27FC236}">
                  <a16:creationId xmlns:a16="http://schemas.microsoft.com/office/drawing/2014/main" id="{E56B037A-699F-03B1-3969-3D184D2B57AF}"/>
                </a:ext>
              </a:extLst>
            </p:cNvPr>
            <p:cNvSpPr>
              <a:spLocks noChangeShapeType="1"/>
            </p:cNvSpPr>
            <p:nvPr/>
          </p:nvSpPr>
          <p:spPr bwMode="auto">
            <a:xfrm flipV="1">
              <a:off x="875" y="3675"/>
              <a:ext cx="581" cy="0"/>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12" name="图片 5">
            <a:extLst>
              <a:ext uri="{FF2B5EF4-FFF2-40B4-BE49-F238E27FC236}">
                <a16:creationId xmlns:a16="http://schemas.microsoft.com/office/drawing/2014/main" id="{B88AFC95-BC70-BFC0-BA95-55D57ED4B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4768" y="3328448"/>
            <a:ext cx="2155825" cy="27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descr="圆柱侧面展开图1">
            <a:extLst>
              <a:ext uri="{FF2B5EF4-FFF2-40B4-BE49-F238E27FC236}">
                <a16:creationId xmlns:a16="http://schemas.microsoft.com/office/drawing/2014/main" id="{1B8EDF9F-C0DA-522A-AB14-4761FA12B8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75700"/>
          <a:stretch>
            <a:fillRect/>
          </a:stretch>
        </p:blipFill>
        <p:spPr bwMode="auto">
          <a:xfrm>
            <a:off x="7299152" y="3440367"/>
            <a:ext cx="1781175" cy="255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直接连接符 14">
            <a:extLst>
              <a:ext uri="{FF2B5EF4-FFF2-40B4-BE49-F238E27FC236}">
                <a16:creationId xmlns:a16="http://schemas.microsoft.com/office/drawing/2014/main" id="{87936F1C-9DB5-8807-D4B7-7146B93A1C57}"/>
              </a:ext>
            </a:extLst>
          </p:cNvPr>
          <p:cNvCxnSpPr/>
          <p:nvPr/>
        </p:nvCxnSpPr>
        <p:spPr>
          <a:xfrm flipV="1">
            <a:off x="0" y="106997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5A989116-6361-4973-3ACC-C8286FEFB319}"/>
              </a:ext>
            </a:extLst>
          </p:cNvPr>
          <p:cNvPicPr>
            <a:picLocks noChangeAspect="1"/>
          </p:cNvPicPr>
          <p:nvPr/>
        </p:nvPicPr>
        <p:blipFill>
          <a:blip r:embed="rId6"/>
          <a:srcRect/>
          <a:stretch/>
        </p:blipFill>
        <p:spPr>
          <a:xfrm>
            <a:off x="3021310" y="-67378"/>
            <a:ext cx="2159268" cy="1208617"/>
          </a:xfrm>
          <a:prstGeom prst="rect">
            <a:avLst/>
          </a:prstGeom>
          <a:effectLst>
            <a:softEdge rad="4826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F078457A-E908-DF77-AD20-339F663B5013}"/>
              </a:ext>
            </a:extLst>
          </p:cNvPr>
          <p:cNvCxnSpPr/>
          <p:nvPr/>
        </p:nvCxnSpPr>
        <p:spPr>
          <a:xfrm flipV="1">
            <a:off x="0" y="106997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18AF9D3-CD51-34F2-4609-FBB89DE42579}"/>
              </a:ext>
            </a:extLst>
          </p:cNvPr>
          <p:cNvSpPr txBox="1"/>
          <p:nvPr/>
        </p:nvSpPr>
        <p:spPr>
          <a:xfrm>
            <a:off x="1073991" y="5620434"/>
            <a:ext cx="6107502" cy="646331"/>
          </a:xfrm>
          <a:prstGeom prst="rect">
            <a:avLst/>
          </a:prstGeom>
          <a:noFill/>
        </p:spPr>
        <p:txBody>
          <a:bodyPr wrap="square">
            <a:spAutoFit/>
          </a:bodyPr>
          <a:lstStyle/>
          <a:p>
            <a:r>
              <a:rPr lang="zh-CN" altLang="en-US" b="0" i="0" dirty="0">
                <a:solidFill>
                  <a:srgbClr val="005987"/>
                </a:solidFill>
                <a:effectLst/>
                <a:latin typeface="Lato" panose="020F0502020204030203" pitchFamily="34" charset="0"/>
                <a:hlinkClick r:id="rId2"/>
              </a:rPr>
              <a:t>卡瓦列里雕塑模拟器（在新窗口中打开）</a:t>
            </a:r>
            <a:br>
              <a:rPr lang="zh-CN" altLang="en-US" dirty="0"/>
            </a:br>
            <a:endParaRPr lang="zh-CN" altLang="en-US" dirty="0"/>
          </a:p>
        </p:txBody>
      </p:sp>
      <p:sp>
        <p:nvSpPr>
          <p:cNvPr id="7" name="文本框 6">
            <a:extLst>
              <a:ext uri="{FF2B5EF4-FFF2-40B4-BE49-F238E27FC236}">
                <a16:creationId xmlns:a16="http://schemas.microsoft.com/office/drawing/2014/main" id="{3E2A526E-9F83-1FCE-350A-B38261072F22}"/>
              </a:ext>
            </a:extLst>
          </p:cNvPr>
          <p:cNvSpPr txBox="1"/>
          <p:nvPr/>
        </p:nvSpPr>
        <p:spPr>
          <a:xfrm>
            <a:off x="687701" y="1597316"/>
            <a:ext cx="7089615" cy="1723549"/>
          </a:xfrm>
          <a:prstGeom prst="rect">
            <a:avLst/>
          </a:prstGeom>
          <a:noFill/>
        </p:spPr>
        <p:txBody>
          <a:bodyPr wrap="square" rtlCol="0">
            <a:spAutoFit/>
          </a:bodyPr>
          <a:lstStyle/>
          <a:p>
            <a:r>
              <a:rPr lang="zh-CN" altLang="en-US" sz="2800" b="1" dirty="0"/>
              <a:t>祖暅原理</a:t>
            </a:r>
            <a:endParaRPr lang="en-US" altLang="zh-CN" dirty="0"/>
          </a:p>
          <a:p>
            <a:endParaRPr lang="en-US" altLang="zh-CN" sz="2000" b="0" i="0" dirty="0">
              <a:solidFill>
                <a:srgbClr val="21242C"/>
              </a:solidFill>
              <a:effectLst/>
              <a:latin typeface="Lato" panose="020F0502020204030203" pitchFamily="34" charset="0"/>
            </a:endParaRPr>
          </a:p>
          <a:p>
            <a:r>
              <a:rPr lang="zh-CN" altLang="en-US" sz="2000" b="0" i="0" dirty="0">
                <a:solidFill>
                  <a:srgbClr val="21242C"/>
                </a:solidFill>
                <a:effectLst/>
                <a:latin typeface="Lato" panose="020F0502020204030203" pitchFamily="34" charset="0"/>
              </a:rPr>
              <a:t>如果两个立体图形在任何一个</a:t>
            </a:r>
            <a:r>
              <a:rPr lang="zh-CN" altLang="en-US" sz="2000" b="0" i="0" dirty="0">
                <a:solidFill>
                  <a:srgbClr val="21242C"/>
                </a:solidFill>
                <a:effectLst/>
                <a:highlight>
                  <a:srgbClr val="FFFF00"/>
                </a:highlight>
                <a:latin typeface="Lato" panose="020F0502020204030203" pitchFamily="34" charset="0"/>
              </a:rPr>
              <a:t>相同的高度</a:t>
            </a:r>
            <a:r>
              <a:rPr lang="zh-CN" altLang="en-US" sz="2000" b="0" i="0" dirty="0">
                <a:solidFill>
                  <a:srgbClr val="21242C"/>
                </a:solidFill>
                <a:effectLst/>
                <a:latin typeface="Lato" panose="020F0502020204030203" pitchFamily="34" charset="0"/>
              </a:rPr>
              <a:t>被平行于底面的平面所截，</a:t>
            </a:r>
            <a:r>
              <a:rPr lang="zh-CN" altLang="en-US" sz="2000" dirty="0">
                <a:solidFill>
                  <a:srgbClr val="21242C"/>
                </a:solidFill>
                <a:latin typeface="Lato" panose="020F0502020204030203" pitchFamily="34" charset="0"/>
              </a:rPr>
              <a:t>具有</a:t>
            </a:r>
            <a:r>
              <a:rPr lang="zh-CN" altLang="en-US" sz="2000" b="0" i="0" dirty="0">
                <a:solidFill>
                  <a:srgbClr val="21242C"/>
                </a:solidFill>
                <a:effectLst/>
                <a:highlight>
                  <a:srgbClr val="FFFF00"/>
                </a:highlight>
                <a:latin typeface="Lato" panose="020F0502020204030203" pitchFamily="34" charset="0"/>
              </a:rPr>
              <a:t>相同的横截面积</a:t>
            </a:r>
            <a:r>
              <a:rPr lang="zh-CN" altLang="en-US" sz="2000" b="0" i="0" dirty="0">
                <a:solidFill>
                  <a:srgbClr val="21242C"/>
                </a:solidFill>
                <a:effectLst/>
                <a:highlight>
                  <a:srgbClr val="FFFF00"/>
                </a:highlight>
                <a:latin typeface="inherit"/>
              </a:rPr>
              <a:t> </a:t>
            </a:r>
            <a:r>
              <a:rPr lang="zh-CN" altLang="en-US" sz="2000" b="0" i="0" dirty="0">
                <a:solidFill>
                  <a:srgbClr val="21242C"/>
                </a:solidFill>
                <a:effectLst/>
                <a:latin typeface="Lato" panose="020F0502020204030203" pitchFamily="34" charset="0"/>
              </a:rPr>
              <a:t>，那么他们就有</a:t>
            </a:r>
            <a:r>
              <a:rPr lang="zh-CN" altLang="en-US" sz="2000" b="0" i="0" dirty="0">
                <a:solidFill>
                  <a:srgbClr val="21242C"/>
                </a:solidFill>
                <a:effectLst/>
                <a:highlight>
                  <a:srgbClr val="FFFF00"/>
                </a:highlight>
                <a:latin typeface="Lato" panose="020F0502020204030203" pitchFamily="34" charset="0"/>
              </a:rPr>
              <a:t>相同的体积</a:t>
            </a:r>
            <a:r>
              <a:rPr lang="zh-CN" altLang="en-US" sz="2000" b="0" i="0" dirty="0">
                <a:solidFill>
                  <a:srgbClr val="21242C"/>
                </a:solidFill>
                <a:effectLst/>
                <a:highlight>
                  <a:srgbClr val="FFFF00"/>
                </a:highlight>
                <a:latin typeface="inherit"/>
              </a:rPr>
              <a:t> </a:t>
            </a:r>
            <a:r>
              <a:rPr lang="zh-CN" altLang="en-US" sz="2000" b="0" i="0" dirty="0">
                <a:solidFill>
                  <a:srgbClr val="21242C"/>
                </a:solidFill>
                <a:effectLst/>
                <a:latin typeface="inherit"/>
              </a:rPr>
              <a:t>。</a:t>
            </a:r>
            <a:br>
              <a:rPr lang="zh-CN" altLang="en-US" dirty="0"/>
            </a:br>
            <a:endParaRPr lang="zh-CN" altLang="en-US" dirty="0"/>
          </a:p>
        </p:txBody>
      </p:sp>
      <p:pic>
        <p:nvPicPr>
          <p:cNvPr id="12" name="图片 11">
            <a:extLst>
              <a:ext uri="{FF2B5EF4-FFF2-40B4-BE49-F238E27FC236}">
                <a16:creationId xmlns:a16="http://schemas.microsoft.com/office/drawing/2014/main" id="{30F61B4C-4FD9-CE21-3235-7E878485DDAA}"/>
              </a:ext>
            </a:extLst>
          </p:cNvPr>
          <p:cNvPicPr>
            <a:picLocks noChangeAspect="1"/>
          </p:cNvPicPr>
          <p:nvPr/>
        </p:nvPicPr>
        <p:blipFill>
          <a:blip r:embed="rId3"/>
          <a:stretch>
            <a:fillRect/>
          </a:stretch>
        </p:blipFill>
        <p:spPr>
          <a:xfrm>
            <a:off x="1073991" y="3290632"/>
            <a:ext cx="4636696" cy="1970052"/>
          </a:xfrm>
          <a:prstGeom prst="rect">
            <a:avLst/>
          </a:prstGeom>
        </p:spPr>
      </p:pic>
      <p:pic>
        <p:nvPicPr>
          <p:cNvPr id="13" name="图片 12">
            <a:extLst>
              <a:ext uri="{FF2B5EF4-FFF2-40B4-BE49-F238E27FC236}">
                <a16:creationId xmlns:a16="http://schemas.microsoft.com/office/drawing/2014/main" id="{AA7644A7-E5B3-F6D7-B3D7-D617B550C3CB}"/>
              </a:ext>
            </a:extLst>
          </p:cNvPr>
          <p:cNvPicPr>
            <a:picLocks noChangeAspect="1"/>
          </p:cNvPicPr>
          <p:nvPr/>
        </p:nvPicPr>
        <p:blipFill>
          <a:blip r:embed="rId4" cstate="print"/>
          <a:srcRect/>
          <a:stretch/>
        </p:blipFill>
        <p:spPr>
          <a:xfrm>
            <a:off x="3209606" y="-127409"/>
            <a:ext cx="1938128" cy="1288231"/>
          </a:xfrm>
          <a:prstGeom prst="rect">
            <a:avLst/>
          </a:prstGeom>
          <a:effectLst>
            <a:softEdge rad="419100"/>
          </a:effectLst>
        </p:spPr>
      </p:pic>
      <p:sp>
        <p:nvSpPr>
          <p:cNvPr id="14" name="文本框 13">
            <a:extLst>
              <a:ext uri="{FF2B5EF4-FFF2-40B4-BE49-F238E27FC236}">
                <a16:creationId xmlns:a16="http://schemas.microsoft.com/office/drawing/2014/main" id="{51FF526A-ABAD-D27B-F253-ED151E1B3EE2}"/>
              </a:ext>
            </a:extLst>
          </p:cNvPr>
          <p:cNvSpPr txBox="1"/>
          <p:nvPr/>
        </p:nvSpPr>
        <p:spPr>
          <a:xfrm>
            <a:off x="2863970" y="1619595"/>
            <a:ext cx="303649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幂势既同，则积不容异</a:t>
            </a:r>
          </a:p>
        </p:txBody>
      </p:sp>
    </p:spTree>
    <p:extLst>
      <p:ext uri="{BB962C8B-B14F-4D97-AF65-F5344CB8AC3E}">
        <p14:creationId xmlns:p14="http://schemas.microsoft.com/office/powerpoint/2010/main" val="4077193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094D7F8-E0B6-3C1C-B9ED-34AAF82E8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1207" y="2981897"/>
            <a:ext cx="5180921" cy="318950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90D975D3-1E0C-EC82-328E-5C3477004072}"/>
              </a:ext>
            </a:extLst>
          </p:cNvPr>
          <p:cNvSpPr txBox="1">
            <a:spLocks noChangeArrowheads="1"/>
          </p:cNvSpPr>
          <p:nvPr/>
        </p:nvSpPr>
        <p:spPr bwMode="auto">
          <a:xfrm>
            <a:off x="1040920" y="1171754"/>
            <a:ext cx="8839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楷体_GB2312" pitchFamily="49" charset="-122"/>
                <a:ea typeface="楷体_GB2312" pitchFamily="49" charset="-122"/>
              </a:rPr>
              <a:t>棱锥的体积：</a:t>
            </a:r>
          </a:p>
        </p:txBody>
      </p:sp>
      <p:pic>
        <p:nvPicPr>
          <p:cNvPr id="14" name="图片 13">
            <a:extLst>
              <a:ext uri="{FF2B5EF4-FFF2-40B4-BE49-F238E27FC236}">
                <a16:creationId xmlns:a16="http://schemas.microsoft.com/office/drawing/2014/main" id="{08D66A56-FC10-8FED-1A8C-EAD9713DD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97" y="3704760"/>
            <a:ext cx="3820355" cy="2536716"/>
          </a:xfrm>
          <a:prstGeom prst="rect">
            <a:avLst/>
          </a:prstGeom>
        </p:spPr>
      </p:pic>
      <p:sp>
        <p:nvSpPr>
          <p:cNvPr id="15" name="文本框 14">
            <a:extLst>
              <a:ext uri="{FF2B5EF4-FFF2-40B4-BE49-F238E27FC236}">
                <a16:creationId xmlns:a16="http://schemas.microsoft.com/office/drawing/2014/main" id="{A555E4B7-424B-0EE9-D890-A2521AC1253D}"/>
              </a:ext>
            </a:extLst>
          </p:cNvPr>
          <p:cNvSpPr txBox="1"/>
          <p:nvPr/>
        </p:nvSpPr>
        <p:spPr>
          <a:xfrm>
            <a:off x="5321207" y="2237735"/>
            <a:ext cx="5681090" cy="461665"/>
          </a:xfrm>
          <a:prstGeom prst="rect">
            <a:avLst/>
          </a:prstGeom>
          <a:noFill/>
        </p:spPr>
        <p:txBody>
          <a:bodyPr wrap="square" rtlCol="0">
            <a:spAutoFit/>
          </a:bodyPr>
          <a:lstStyle/>
          <a:p>
            <a:r>
              <a:rPr lang="zh-CN" altLang="en-US" sz="2400" b="1" dirty="0">
                <a:solidFill>
                  <a:srgbClr val="FF0000"/>
                </a:solidFill>
              </a:rPr>
              <a:t>三个相同的棱锥总能拼成一个立方体吗？</a:t>
            </a:r>
          </a:p>
        </p:txBody>
      </p:sp>
      <p:graphicFrame>
        <p:nvGraphicFramePr>
          <p:cNvPr id="18" name="对象 59395">
            <a:extLst>
              <a:ext uri="{FF2B5EF4-FFF2-40B4-BE49-F238E27FC236}">
                <a16:creationId xmlns:a16="http://schemas.microsoft.com/office/drawing/2014/main" id="{F7549962-86E7-52FA-98B1-85A3FA009F05}"/>
              </a:ext>
            </a:extLst>
          </p:cNvPr>
          <p:cNvGraphicFramePr>
            <a:graphicFrameLocks/>
          </p:cNvGraphicFramePr>
          <p:nvPr/>
        </p:nvGraphicFramePr>
        <p:xfrm>
          <a:off x="1336949" y="2585573"/>
          <a:ext cx="1619250" cy="1119187"/>
        </p:xfrm>
        <a:graphic>
          <a:graphicData uri="http://schemas.openxmlformats.org/presentationml/2006/ole">
            <mc:AlternateContent xmlns:mc="http://schemas.openxmlformats.org/markup-compatibility/2006">
              <mc:Choice xmlns:v="urn:schemas-microsoft-com:vml" Requires="v">
                <p:oleObj name="Equation" r:id="rId4" imgW="571320" imgH="393480" progId="Equation.DSMT4">
                  <p:embed/>
                </p:oleObj>
              </mc:Choice>
              <mc:Fallback>
                <p:oleObj name="Equation" r:id="rId4" imgW="571320" imgH="393480" progId="Equation.DSMT4">
                  <p:embed/>
                  <p:pic>
                    <p:nvPicPr>
                      <p:cNvPr id="18" name="对象 59395">
                        <a:extLst>
                          <a:ext uri="{FF2B5EF4-FFF2-40B4-BE49-F238E27FC236}">
                            <a16:creationId xmlns:a16="http://schemas.microsoft.com/office/drawing/2014/main" id="{F7549962-86E7-52FA-98B1-85A3FA009F05}"/>
                          </a:ext>
                        </a:extLst>
                      </p:cNvPr>
                      <p:cNvPicPr>
                        <a:picLocks noChangeArrowheads="1"/>
                      </p:cNvPicPr>
                      <p:nvPr/>
                    </p:nvPicPr>
                    <p:blipFill>
                      <a:blip r:embed="rId5"/>
                      <a:srcRect/>
                      <a:stretch>
                        <a:fillRect/>
                      </a:stretch>
                    </p:blipFill>
                    <p:spPr bwMode="auto">
                      <a:xfrm>
                        <a:off x="1336949" y="2585573"/>
                        <a:ext cx="161925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19" name="直接连接符 18">
            <a:extLst>
              <a:ext uri="{FF2B5EF4-FFF2-40B4-BE49-F238E27FC236}">
                <a16:creationId xmlns:a16="http://schemas.microsoft.com/office/drawing/2014/main" id="{E4457375-C80D-7758-54CD-D01ACDD53890}"/>
              </a:ext>
            </a:extLst>
          </p:cNvPr>
          <p:cNvCxnSpPr/>
          <p:nvPr/>
        </p:nvCxnSpPr>
        <p:spPr>
          <a:xfrm flipV="1">
            <a:off x="0" y="106997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787C1DC0-EE27-3AA1-C334-9C93213FF790}"/>
              </a:ext>
            </a:extLst>
          </p:cNvPr>
          <p:cNvPicPr>
            <a:picLocks noChangeAspect="1"/>
          </p:cNvPicPr>
          <p:nvPr/>
        </p:nvPicPr>
        <p:blipFill>
          <a:blip r:embed="rId6"/>
          <a:srcRect/>
          <a:stretch/>
        </p:blipFill>
        <p:spPr>
          <a:xfrm>
            <a:off x="3021310" y="-67378"/>
            <a:ext cx="2159268" cy="1208617"/>
          </a:xfrm>
          <a:prstGeom prst="rect">
            <a:avLst/>
          </a:prstGeom>
          <a:effectLst>
            <a:softEdge rad="482600"/>
          </a:effectLst>
        </p:spPr>
      </p:pic>
    </p:spTree>
    <p:extLst>
      <p:ext uri="{BB962C8B-B14F-4D97-AF65-F5344CB8AC3E}">
        <p14:creationId xmlns:p14="http://schemas.microsoft.com/office/powerpoint/2010/main" val="362649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C6A7706-57E0-F2AA-9BB2-7129CE3ABDB8}"/>
              </a:ext>
            </a:extLst>
          </p:cNvPr>
          <p:cNvSpPr txBox="1"/>
          <p:nvPr/>
        </p:nvSpPr>
        <p:spPr>
          <a:xfrm>
            <a:off x="1345050" y="1276454"/>
            <a:ext cx="3915272" cy="830997"/>
          </a:xfrm>
          <a:prstGeom prst="rect">
            <a:avLst/>
          </a:prstGeom>
          <a:noFill/>
        </p:spPr>
        <p:txBody>
          <a:bodyPr wrap="square">
            <a:spAutoFit/>
          </a:bodyPr>
          <a:lstStyle/>
          <a:p>
            <a:r>
              <a:rPr lang="zh-CN" altLang="en-US" sz="2400" b="0" i="0" dirty="0">
                <a:solidFill>
                  <a:srgbClr val="FF0000"/>
                </a:solidFill>
                <a:effectLst/>
                <a:latin typeface="Lato" panose="020F0502020204030204" pitchFamily="34" charset="0"/>
              </a:rPr>
              <a:t>那任意一个立方体能切割成三个体积相同的棱锥吗？</a:t>
            </a:r>
            <a:endParaRPr lang="zh-CN" altLang="en-US" sz="2400" dirty="0">
              <a:solidFill>
                <a:srgbClr val="FF0000"/>
              </a:solidFill>
            </a:endParaRPr>
          </a:p>
        </p:txBody>
      </p:sp>
      <p:pic>
        <p:nvPicPr>
          <p:cNvPr id="5" name="图片 1">
            <a:extLst>
              <a:ext uri="{FF2B5EF4-FFF2-40B4-BE49-F238E27FC236}">
                <a16:creationId xmlns:a16="http://schemas.microsoft.com/office/drawing/2014/main" id="{4B77E7AA-19F6-700A-F019-467C31E69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8926" y="2657527"/>
            <a:ext cx="2809499" cy="3404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3D5C2EEE-7A18-0C91-C098-A5043CA146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0207" y="4477998"/>
            <a:ext cx="2477083" cy="22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951BC1C1-CD9E-CADA-629F-96882851E3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9197" y="3314135"/>
            <a:ext cx="2477081" cy="3172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DDADF8AF-658A-884C-E28B-33F929F0BB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2115" y="3314135"/>
            <a:ext cx="2410250" cy="2956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对象 59395">
            <a:extLst>
              <a:ext uri="{FF2B5EF4-FFF2-40B4-BE49-F238E27FC236}">
                <a16:creationId xmlns:a16="http://schemas.microsoft.com/office/drawing/2014/main" id="{150DC2F2-F320-755E-A1A8-2199D59457C5}"/>
              </a:ext>
            </a:extLst>
          </p:cNvPr>
          <p:cNvGraphicFramePr>
            <a:graphicFrameLocks/>
          </p:cNvGraphicFramePr>
          <p:nvPr>
            <p:extLst>
              <p:ext uri="{D42A27DB-BD31-4B8C-83A1-F6EECF244321}">
                <p14:modId xmlns:p14="http://schemas.microsoft.com/office/powerpoint/2010/main" val="3036979244"/>
              </p:ext>
            </p:extLst>
          </p:nvPr>
        </p:nvGraphicFramePr>
        <p:xfrm>
          <a:off x="914162" y="2151199"/>
          <a:ext cx="1619250" cy="1119187"/>
        </p:xfrm>
        <a:graphic>
          <a:graphicData uri="http://schemas.openxmlformats.org/presentationml/2006/ole">
            <mc:AlternateContent xmlns:mc="http://schemas.openxmlformats.org/markup-compatibility/2006">
              <mc:Choice xmlns:v="urn:schemas-microsoft-com:vml" Requires="v">
                <p:oleObj name="Equation" r:id="rId6" imgW="571320" imgH="393480" progId="Equation.DSMT4">
                  <p:embed/>
                </p:oleObj>
              </mc:Choice>
              <mc:Fallback>
                <p:oleObj name="Equation" r:id="rId6" imgW="571320" imgH="393480" progId="Equation.DSMT4">
                  <p:embed/>
                  <p:pic>
                    <p:nvPicPr>
                      <p:cNvPr id="18" name="对象 59395">
                        <a:extLst>
                          <a:ext uri="{FF2B5EF4-FFF2-40B4-BE49-F238E27FC236}">
                            <a16:creationId xmlns:a16="http://schemas.microsoft.com/office/drawing/2014/main" id="{F7549962-86E7-52FA-98B1-85A3FA009F05}"/>
                          </a:ext>
                        </a:extLst>
                      </p:cNvPr>
                      <p:cNvPicPr>
                        <a:picLocks noChangeArrowheads="1"/>
                      </p:cNvPicPr>
                      <p:nvPr/>
                    </p:nvPicPr>
                    <p:blipFill>
                      <a:blip r:embed="rId7"/>
                      <a:srcRect/>
                      <a:stretch>
                        <a:fillRect/>
                      </a:stretch>
                    </p:blipFill>
                    <p:spPr bwMode="auto">
                      <a:xfrm>
                        <a:off x="914162" y="2151199"/>
                        <a:ext cx="161925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13" name="图片 12">
            <a:extLst>
              <a:ext uri="{FF2B5EF4-FFF2-40B4-BE49-F238E27FC236}">
                <a16:creationId xmlns:a16="http://schemas.microsoft.com/office/drawing/2014/main" id="{7BE8EFFA-98FB-889A-CF07-1EF08CEE2D84}"/>
              </a:ext>
            </a:extLst>
          </p:cNvPr>
          <p:cNvPicPr>
            <a:picLocks noChangeAspect="1"/>
          </p:cNvPicPr>
          <p:nvPr/>
        </p:nvPicPr>
        <p:blipFill>
          <a:blip r:embed="rId8" cstate="print"/>
          <a:srcRect/>
          <a:stretch/>
        </p:blipFill>
        <p:spPr>
          <a:xfrm>
            <a:off x="3272848" y="-159507"/>
            <a:ext cx="1637817" cy="1371723"/>
          </a:xfrm>
          <a:prstGeom prst="rect">
            <a:avLst/>
          </a:prstGeom>
          <a:effectLst>
            <a:softEdge rad="406400"/>
          </a:effectLst>
        </p:spPr>
      </p:pic>
    </p:spTree>
    <p:extLst>
      <p:ext uri="{BB962C8B-B14F-4D97-AF65-F5344CB8AC3E}">
        <p14:creationId xmlns:p14="http://schemas.microsoft.com/office/powerpoint/2010/main" val="349501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08333E-7 -3.33333E-6 L 0.24245 -0.4625 " pathEditMode="relative" rAng="0" ptsTypes="AA">
                                      <p:cBhvr>
                                        <p:cTn id="10" dur="2000" fill="hold"/>
                                        <p:tgtEl>
                                          <p:spTgt spid="9"/>
                                        </p:tgtEl>
                                        <p:attrNameLst>
                                          <p:attrName>ppt_x</p:attrName>
                                          <p:attrName>ppt_y</p:attrName>
                                        </p:attrNameLst>
                                      </p:cBhvr>
                                      <p:rCtr x="12122" y="-23125"/>
                                    </p:animMotion>
                                  </p:childTnLst>
                                </p:cTn>
                              </p:par>
                              <p:par>
                                <p:cTn id="11" presetID="42" presetClass="path" presetSubtype="0" accel="50000" decel="50000" fill="hold" nodeType="withEffect">
                                  <p:stCondLst>
                                    <p:cond delay="0"/>
                                  </p:stCondLst>
                                  <p:childTnLst>
                                    <p:animMotion origin="layout" path="M -0.00079 -0.02083 L 0.09882 -0.46805 " pathEditMode="relative" rAng="0" ptsTypes="AA">
                                      <p:cBhvr>
                                        <p:cTn id="12" dur="2000" fill="hold"/>
                                        <p:tgtEl>
                                          <p:spTgt spid="6"/>
                                        </p:tgtEl>
                                        <p:attrNameLst>
                                          <p:attrName>ppt_x</p:attrName>
                                          <p:attrName>ppt_y</p:attrName>
                                        </p:attrNameLst>
                                      </p:cBhvr>
                                      <p:rCtr x="4974" y="-22361"/>
                                    </p:animMotion>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09882 -0.46805 L 0.39492 0.10556 " pathEditMode="relative" rAng="0" ptsTypes="AA">
                                      <p:cBhvr>
                                        <p:cTn id="16" dur="2000" fill="hold"/>
                                        <p:tgtEl>
                                          <p:spTgt spid="6"/>
                                        </p:tgtEl>
                                        <p:attrNameLst>
                                          <p:attrName>ppt_x</p:attrName>
                                          <p:attrName>ppt_y</p:attrName>
                                        </p:attrNameLst>
                                      </p:cBhvr>
                                      <p:rCtr x="14805" y="28681"/>
                                    </p:animMotion>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nodeType="clickEffect">
                                  <p:stCondLst>
                                    <p:cond delay="0"/>
                                  </p:stCondLst>
                                  <p:childTnLst>
                                    <p:animRot by="10800000">
                                      <p:cBhvr>
                                        <p:cTn id="20"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nimation of a pyramid is enclosed in a prism. A series of approximations of the pyramid, built out of smaller, rectangular prism blocks. As the blocks get smaller and smaller, they better approximate the pyramid and fill less of the large prism.">
            <a:extLst>
              <a:ext uri="{FF2B5EF4-FFF2-40B4-BE49-F238E27FC236}">
                <a16:creationId xmlns:a16="http://schemas.microsoft.com/office/drawing/2014/main" id="{0B466AE7-1EE9-224C-F208-8B37CB60D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732" y="2406770"/>
            <a:ext cx="4060492" cy="336259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ED140A62-76F6-A469-FA5F-0F63233347C9}"/>
              </a:ext>
            </a:extLst>
          </p:cNvPr>
          <p:cNvSpPr txBox="1"/>
          <p:nvPr/>
        </p:nvSpPr>
        <p:spPr>
          <a:xfrm>
            <a:off x="1224951" y="1311215"/>
            <a:ext cx="3648974" cy="523220"/>
          </a:xfrm>
          <a:prstGeom prst="rect">
            <a:avLst/>
          </a:prstGeom>
          <a:noFill/>
        </p:spPr>
        <p:txBody>
          <a:bodyPr wrap="square" rtlCol="0">
            <a:spAutoFit/>
          </a:bodyPr>
          <a:lstStyle/>
          <a:p>
            <a:r>
              <a:rPr lang="zh-CN" altLang="en-US" sz="2800" b="1" i="0" dirty="0">
                <a:solidFill>
                  <a:srgbClr val="21242C"/>
                </a:solidFill>
                <a:effectLst/>
                <a:latin typeface="Lato" panose="020F0502020204030203" pitchFamily="34" charset="0"/>
              </a:rPr>
              <a:t>估计棱锥体积</a:t>
            </a:r>
            <a:endParaRPr lang="zh-CN" altLang="en-US" sz="2800" b="1" dirty="0"/>
          </a:p>
        </p:txBody>
      </p:sp>
      <mc:AlternateContent xmlns:mc="http://schemas.openxmlformats.org/markup-compatibility/2006">
        <mc:Choice xmlns:a14="http://schemas.microsoft.com/office/drawing/2010/main" Requires="a14">
          <p:graphicFrame>
            <p:nvGraphicFramePr>
              <p:cNvPr id="9" name="表格 8">
                <a:extLst>
                  <a:ext uri="{FF2B5EF4-FFF2-40B4-BE49-F238E27FC236}">
                    <a16:creationId xmlns:a16="http://schemas.microsoft.com/office/drawing/2014/main" id="{5B699E0A-F82A-A91F-3E80-16D2F6391A70}"/>
                  </a:ext>
                </a:extLst>
              </p:cNvPr>
              <p:cNvGraphicFramePr>
                <a:graphicFrameLocks noGrp="1"/>
              </p:cNvGraphicFramePr>
              <p:nvPr>
                <p:extLst>
                  <p:ext uri="{D42A27DB-BD31-4B8C-83A1-F6EECF244321}">
                    <p14:modId xmlns:p14="http://schemas.microsoft.com/office/powerpoint/2010/main" val="1075262561"/>
                  </p:ext>
                </p:extLst>
              </p:nvPr>
            </p:nvGraphicFramePr>
            <p:xfrm>
              <a:off x="6604635" y="2315553"/>
              <a:ext cx="4725359" cy="3167126"/>
            </p:xfrm>
            <a:graphic>
              <a:graphicData uri="http://schemas.openxmlformats.org/drawingml/2006/table">
                <a:tbl>
                  <a:tblPr firstRow="1" bandRow="1">
                    <a:tableStyleId>{5C22544A-7EE6-4342-B048-85BDC9FD1C3A}</a:tableStyleId>
                  </a:tblPr>
                  <a:tblGrid>
                    <a:gridCol w="2250551">
                      <a:extLst>
                        <a:ext uri="{9D8B030D-6E8A-4147-A177-3AD203B41FA5}">
                          <a16:colId xmlns:a16="http://schemas.microsoft.com/office/drawing/2014/main" val="3012321058"/>
                        </a:ext>
                      </a:extLst>
                    </a:gridCol>
                    <a:gridCol w="2474808">
                      <a:extLst>
                        <a:ext uri="{9D8B030D-6E8A-4147-A177-3AD203B41FA5}">
                          <a16:colId xmlns:a16="http://schemas.microsoft.com/office/drawing/2014/main" val="832906313"/>
                        </a:ext>
                      </a:extLst>
                    </a:gridCol>
                  </a:tblGrid>
                  <a:tr h="357165">
                    <a:tc>
                      <a:txBody>
                        <a:bodyPr/>
                        <a:lstStyle/>
                        <a:p>
                          <a:r>
                            <a:rPr lang="zh-CN" altLang="en-US" dirty="0"/>
                            <a:t>层数</a:t>
                          </a:r>
                        </a:p>
                      </a:txBody>
                      <a:tcPr/>
                    </a:tc>
                    <a:tc>
                      <a:txBody>
                        <a:bodyPr/>
                        <a:lstStyle/>
                        <a:p>
                          <a:r>
                            <a:rPr lang="zh-CN" altLang="en-US" dirty="0"/>
                            <a:t>比值</a:t>
                          </a:r>
                        </a:p>
                      </a:txBody>
                      <a:tcPr/>
                    </a:tc>
                    <a:extLst>
                      <a:ext uri="{0D108BD9-81ED-4DB2-BD59-A6C34878D82A}">
                        <a16:rowId xmlns:a16="http://schemas.microsoft.com/office/drawing/2014/main" val="2452887358"/>
                      </a:ext>
                    </a:extLst>
                  </a:tr>
                  <a:tr h="357165">
                    <a:tc>
                      <a:txBody>
                        <a:bodyPr/>
                        <a:lstStyle/>
                        <a:p>
                          <a:pPr algn="ctr"/>
                          <a:r>
                            <a:rPr lang="en-US" altLang="zh-CN" dirty="0"/>
                            <a:t>4</a:t>
                          </a:r>
                          <a:endParaRPr lang="zh-CN" altLang="en-US" dirty="0"/>
                        </a:p>
                      </a:txBody>
                      <a:tcPr/>
                    </a:tc>
                    <a:tc>
                      <a:txBody>
                        <a:bodyPr/>
                        <a:lstStyle/>
                        <a:p>
                          <a:pPr algn="ctr"/>
                          <a:r>
                            <a:rPr lang="en-US" altLang="zh-CN" dirty="0"/>
                            <a:t>≈ 0.469</a:t>
                          </a:r>
                          <a:endParaRPr lang="zh-CN" altLang="en-US" dirty="0"/>
                        </a:p>
                      </a:txBody>
                      <a:tcPr/>
                    </a:tc>
                    <a:extLst>
                      <a:ext uri="{0D108BD9-81ED-4DB2-BD59-A6C34878D82A}">
                        <a16:rowId xmlns:a16="http://schemas.microsoft.com/office/drawing/2014/main" val="3077424934"/>
                      </a:ext>
                    </a:extLst>
                  </a:tr>
                  <a:tr h="357165">
                    <a:tc>
                      <a:txBody>
                        <a:bodyPr/>
                        <a:lstStyle/>
                        <a:p>
                          <a:pPr algn="ctr"/>
                          <a:r>
                            <a:rPr lang="en-US" altLang="zh-CN" dirty="0"/>
                            <a:t>16</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 0.365</a:t>
                          </a:r>
                          <a:endParaRPr lang="zh-CN" altLang="en-US" dirty="0"/>
                        </a:p>
                      </a:txBody>
                      <a:tcPr/>
                    </a:tc>
                    <a:extLst>
                      <a:ext uri="{0D108BD9-81ED-4DB2-BD59-A6C34878D82A}">
                        <a16:rowId xmlns:a16="http://schemas.microsoft.com/office/drawing/2014/main" val="4191333701"/>
                      </a:ext>
                    </a:extLst>
                  </a:tr>
                  <a:tr h="357165">
                    <a:tc>
                      <a:txBody>
                        <a:bodyPr/>
                        <a:lstStyle/>
                        <a:p>
                          <a:pPr algn="ctr"/>
                          <a:r>
                            <a:rPr lang="en-US" altLang="zh-CN" dirty="0"/>
                            <a:t>64</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 0.341</a:t>
                          </a:r>
                          <a:endParaRPr lang="zh-CN" altLang="en-US" dirty="0"/>
                        </a:p>
                      </a:txBody>
                      <a:tcPr/>
                    </a:tc>
                    <a:extLst>
                      <a:ext uri="{0D108BD9-81ED-4DB2-BD59-A6C34878D82A}">
                        <a16:rowId xmlns:a16="http://schemas.microsoft.com/office/drawing/2014/main" val="3473796604"/>
                      </a:ext>
                    </a:extLst>
                  </a:tr>
                  <a:tr h="357165">
                    <a:tc>
                      <a:txBody>
                        <a:bodyPr/>
                        <a:lstStyle/>
                        <a:p>
                          <a:pPr algn="ctr"/>
                          <a:r>
                            <a:rPr lang="en-US" altLang="zh-CN" dirty="0"/>
                            <a:t>256</a:t>
                          </a:r>
                          <a:endParaRPr lang="zh-CN" altLang="en-US" dirty="0"/>
                        </a:p>
                      </a:txBody>
                      <a:tcPr/>
                    </a:tc>
                    <a:tc>
                      <a:txBody>
                        <a:bodyPr/>
                        <a:lstStyle/>
                        <a:p>
                          <a:pPr algn="ctr"/>
                          <a:r>
                            <a:rPr lang="en-US" altLang="zh-CN" dirty="0"/>
                            <a:t>≈0.335</a:t>
                          </a:r>
                          <a:endParaRPr lang="zh-CN" altLang="en-US" dirty="0"/>
                        </a:p>
                      </a:txBody>
                      <a:tcPr/>
                    </a:tc>
                    <a:extLst>
                      <a:ext uri="{0D108BD9-81ED-4DB2-BD59-A6C34878D82A}">
                        <a16:rowId xmlns:a16="http://schemas.microsoft.com/office/drawing/2014/main" val="1047382673"/>
                      </a:ext>
                    </a:extLst>
                  </a:tr>
                  <a:tr h="357165">
                    <a:tc>
                      <a:txBody>
                        <a:bodyPr/>
                        <a:lstStyle/>
                        <a:p>
                          <a:pPr algn="ctr"/>
                          <a:r>
                            <a:rPr lang="en-US" altLang="zh-CN" dirty="0"/>
                            <a:t>1024</a:t>
                          </a:r>
                          <a:endParaRPr lang="zh-CN" altLang="en-US" dirty="0"/>
                        </a:p>
                      </a:txBody>
                      <a:tcPr/>
                    </a:tc>
                    <a:tc>
                      <a:txBody>
                        <a:bodyPr/>
                        <a:lstStyle/>
                        <a:p>
                          <a:pPr algn="ctr"/>
                          <a:r>
                            <a:rPr lang="en-US" altLang="zh-CN" dirty="0"/>
                            <a:t>≈0.334</a:t>
                          </a:r>
                          <a:endParaRPr lang="zh-CN" altLang="en-US" dirty="0"/>
                        </a:p>
                      </a:txBody>
                      <a:tcPr/>
                    </a:tc>
                    <a:extLst>
                      <a:ext uri="{0D108BD9-81ED-4DB2-BD59-A6C34878D82A}">
                        <a16:rowId xmlns:a16="http://schemas.microsoft.com/office/drawing/2014/main" val="660319533"/>
                      </a:ext>
                    </a:extLst>
                  </a:tr>
                  <a:tr h="357165">
                    <a:tc>
                      <a:txBody>
                        <a:bodyPr/>
                        <a:lstStyle/>
                        <a:p>
                          <a:pPr algn="ctr"/>
                          <a:r>
                            <a:rPr lang="en-US" altLang="zh-CN" dirty="0"/>
                            <a:t>4096</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≈0.333</a:t>
                          </a:r>
                          <a:endParaRPr lang="zh-CN" altLang="en-US" dirty="0"/>
                        </a:p>
                      </a:txBody>
                      <a:tcPr/>
                    </a:tc>
                    <a:extLst>
                      <a:ext uri="{0D108BD9-81ED-4DB2-BD59-A6C34878D82A}">
                        <a16:rowId xmlns:a16="http://schemas.microsoft.com/office/drawing/2014/main" val="92403602"/>
                      </a:ext>
                    </a:extLst>
                  </a:tr>
                  <a:tr h="584429">
                    <a:tc>
                      <a:txBody>
                        <a:bodyPr/>
                        <a:lstStyle/>
                        <a:p>
                          <a:pPr algn="ctr"/>
                          <a:r>
                            <a:rPr lang="zh-CN" altLang="en-US" sz="3200" dirty="0"/>
                            <a:t>∞</a:t>
                          </a:r>
                          <a:r>
                            <a:rPr lang="zh-CN" altLang="en-US" dirty="0"/>
                            <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3</m:t>
                                    </m:r>
                                  </m:den>
                                </m:f>
                              </m:oMath>
                            </m:oMathPara>
                          </a14:m>
                          <a:endParaRPr lang="zh-CN" altLang="en-US" dirty="0"/>
                        </a:p>
                      </a:txBody>
                      <a:tcPr/>
                    </a:tc>
                    <a:extLst>
                      <a:ext uri="{0D108BD9-81ED-4DB2-BD59-A6C34878D82A}">
                        <a16:rowId xmlns:a16="http://schemas.microsoft.com/office/drawing/2014/main" val="3972943576"/>
                      </a:ext>
                    </a:extLst>
                  </a:tr>
                </a:tbl>
              </a:graphicData>
            </a:graphic>
          </p:graphicFrame>
        </mc:Choice>
        <mc:Fallback>
          <p:graphicFrame>
            <p:nvGraphicFramePr>
              <p:cNvPr id="9" name="表格 8">
                <a:extLst>
                  <a:ext uri="{FF2B5EF4-FFF2-40B4-BE49-F238E27FC236}">
                    <a16:creationId xmlns:a16="http://schemas.microsoft.com/office/drawing/2014/main" id="{5B699E0A-F82A-A91F-3E80-16D2F6391A70}"/>
                  </a:ext>
                </a:extLst>
              </p:cNvPr>
              <p:cNvGraphicFramePr>
                <a:graphicFrameLocks noGrp="1"/>
              </p:cNvGraphicFramePr>
              <p:nvPr>
                <p:extLst>
                  <p:ext uri="{D42A27DB-BD31-4B8C-83A1-F6EECF244321}">
                    <p14:modId xmlns:p14="http://schemas.microsoft.com/office/powerpoint/2010/main" val="1075262561"/>
                  </p:ext>
                </p:extLst>
              </p:nvPr>
            </p:nvGraphicFramePr>
            <p:xfrm>
              <a:off x="6604635" y="2315553"/>
              <a:ext cx="4725359" cy="3167126"/>
            </p:xfrm>
            <a:graphic>
              <a:graphicData uri="http://schemas.openxmlformats.org/drawingml/2006/table">
                <a:tbl>
                  <a:tblPr firstRow="1" bandRow="1">
                    <a:tableStyleId>{5C22544A-7EE6-4342-B048-85BDC9FD1C3A}</a:tableStyleId>
                  </a:tblPr>
                  <a:tblGrid>
                    <a:gridCol w="2250551">
                      <a:extLst>
                        <a:ext uri="{9D8B030D-6E8A-4147-A177-3AD203B41FA5}">
                          <a16:colId xmlns:a16="http://schemas.microsoft.com/office/drawing/2014/main" val="3012321058"/>
                        </a:ext>
                      </a:extLst>
                    </a:gridCol>
                    <a:gridCol w="2474808">
                      <a:extLst>
                        <a:ext uri="{9D8B030D-6E8A-4147-A177-3AD203B41FA5}">
                          <a16:colId xmlns:a16="http://schemas.microsoft.com/office/drawing/2014/main" val="832906313"/>
                        </a:ext>
                      </a:extLst>
                    </a:gridCol>
                  </a:tblGrid>
                  <a:tr h="365760">
                    <a:tc>
                      <a:txBody>
                        <a:bodyPr/>
                        <a:lstStyle/>
                        <a:p>
                          <a:r>
                            <a:rPr lang="zh-CN" altLang="en-US" dirty="0"/>
                            <a:t>层数</a:t>
                          </a:r>
                        </a:p>
                      </a:txBody>
                      <a:tcPr/>
                    </a:tc>
                    <a:tc>
                      <a:txBody>
                        <a:bodyPr/>
                        <a:lstStyle/>
                        <a:p>
                          <a:r>
                            <a:rPr lang="zh-CN" altLang="en-US" dirty="0"/>
                            <a:t>比值</a:t>
                          </a:r>
                        </a:p>
                      </a:txBody>
                      <a:tcPr/>
                    </a:tc>
                    <a:extLst>
                      <a:ext uri="{0D108BD9-81ED-4DB2-BD59-A6C34878D82A}">
                        <a16:rowId xmlns:a16="http://schemas.microsoft.com/office/drawing/2014/main" val="2452887358"/>
                      </a:ext>
                    </a:extLst>
                  </a:tr>
                  <a:tr h="365760">
                    <a:tc>
                      <a:txBody>
                        <a:bodyPr/>
                        <a:lstStyle/>
                        <a:p>
                          <a:pPr algn="ctr"/>
                          <a:r>
                            <a:rPr lang="en-US" altLang="zh-CN" dirty="0"/>
                            <a:t>4</a:t>
                          </a:r>
                          <a:endParaRPr lang="zh-CN" altLang="en-US" dirty="0"/>
                        </a:p>
                      </a:txBody>
                      <a:tcPr/>
                    </a:tc>
                    <a:tc>
                      <a:txBody>
                        <a:bodyPr/>
                        <a:lstStyle/>
                        <a:p>
                          <a:pPr algn="ctr"/>
                          <a:r>
                            <a:rPr lang="en-US" altLang="zh-CN" dirty="0"/>
                            <a:t>≈ 0.469</a:t>
                          </a:r>
                          <a:endParaRPr lang="zh-CN" altLang="en-US" dirty="0"/>
                        </a:p>
                      </a:txBody>
                      <a:tcPr/>
                    </a:tc>
                    <a:extLst>
                      <a:ext uri="{0D108BD9-81ED-4DB2-BD59-A6C34878D82A}">
                        <a16:rowId xmlns:a16="http://schemas.microsoft.com/office/drawing/2014/main" val="3077424934"/>
                      </a:ext>
                    </a:extLst>
                  </a:tr>
                  <a:tr h="365760">
                    <a:tc>
                      <a:txBody>
                        <a:bodyPr/>
                        <a:lstStyle/>
                        <a:p>
                          <a:pPr algn="ctr"/>
                          <a:r>
                            <a:rPr lang="en-US" altLang="zh-CN" dirty="0"/>
                            <a:t>16</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 0.365</a:t>
                          </a:r>
                          <a:endParaRPr lang="zh-CN" altLang="en-US" dirty="0"/>
                        </a:p>
                      </a:txBody>
                      <a:tcPr/>
                    </a:tc>
                    <a:extLst>
                      <a:ext uri="{0D108BD9-81ED-4DB2-BD59-A6C34878D82A}">
                        <a16:rowId xmlns:a16="http://schemas.microsoft.com/office/drawing/2014/main" val="4191333701"/>
                      </a:ext>
                    </a:extLst>
                  </a:tr>
                  <a:tr h="365760">
                    <a:tc>
                      <a:txBody>
                        <a:bodyPr/>
                        <a:lstStyle/>
                        <a:p>
                          <a:pPr algn="ctr"/>
                          <a:r>
                            <a:rPr lang="en-US" altLang="zh-CN" dirty="0"/>
                            <a:t>64</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 0.341</a:t>
                          </a:r>
                          <a:endParaRPr lang="zh-CN" altLang="en-US" dirty="0"/>
                        </a:p>
                      </a:txBody>
                      <a:tcPr/>
                    </a:tc>
                    <a:extLst>
                      <a:ext uri="{0D108BD9-81ED-4DB2-BD59-A6C34878D82A}">
                        <a16:rowId xmlns:a16="http://schemas.microsoft.com/office/drawing/2014/main" val="3473796604"/>
                      </a:ext>
                    </a:extLst>
                  </a:tr>
                  <a:tr h="365760">
                    <a:tc>
                      <a:txBody>
                        <a:bodyPr/>
                        <a:lstStyle/>
                        <a:p>
                          <a:pPr algn="ctr"/>
                          <a:r>
                            <a:rPr lang="en-US" altLang="zh-CN" dirty="0"/>
                            <a:t>256</a:t>
                          </a:r>
                          <a:endParaRPr lang="zh-CN" altLang="en-US" dirty="0"/>
                        </a:p>
                      </a:txBody>
                      <a:tcPr/>
                    </a:tc>
                    <a:tc>
                      <a:txBody>
                        <a:bodyPr/>
                        <a:lstStyle/>
                        <a:p>
                          <a:pPr algn="ctr"/>
                          <a:r>
                            <a:rPr lang="en-US" altLang="zh-CN" dirty="0"/>
                            <a:t>≈0.335</a:t>
                          </a:r>
                          <a:endParaRPr lang="zh-CN" altLang="en-US" dirty="0"/>
                        </a:p>
                      </a:txBody>
                      <a:tcPr/>
                    </a:tc>
                    <a:extLst>
                      <a:ext uri="{0D108BD9-81ED-4DB2-BD59-A6C34878D82A}">
                        <a16:rowId xmlns:a16="http://schemas.microsoft.com/office/drawing/2014/main" val="1047382673"/>
                      </a:ext>
                    </a:extLst>
                  </a:tr>
                  <a:tr h="365760">
                    <a:tc>
                      <a:txBody>
                        <a:bodyPr/>
                        <a:lstStyle/>
                        <a:p>
                          <a:pPr algn="ctr"/>
                          <a:r>
                            <a:rPr lang="en-US" altLang="zh-CN" dirty="0"/>
                            <a:t>1024</a:t>
                          </a:r>
                          <a:endParaRPr lang="zh-CN" altLang="en-US" dirty="0"/>
                        </a:p>
                      </a:txBody>
                      <a:tcPr/>
                    </a:tc>
                    <a:tc>
                      <a:txBody>
                        <a:bodyPr/>
                        <a:lstStyle/>
                        <a:p>
                          <a:pPr algn="ctr"/>
                          <a:r>
                            <a:rPr lang="en-US" altLang="zh-CN" dirty="0"/>
                            <a:t>≈0.334</a:t>
                          </a:r>
                          <a:endParaRPr lang="zh-CN" altLang="en-US" dirty="0"/>
                        </a:p>
                      </a:txBody>
                      <a:tcPr/>
                    </a:tc>
                    <a:extLst>
                      <a:ext uri="{0D108BD9-81ED-4DB2-BD59-A6C34878D82A}">
                        <a16:rowId xmlns:a16="http://schemas.microsoft.com/office/drawing/2014/main" val="660319533"/>
                      </a:ext>
                    </a:extLst>
                  </a:tr>
                  <a:tr h="365760">
                    <a:tc>
                      <a:txBody>
                        <a:bodyPr/>
                        <a:lstStyle/>
                        <a:p>
                          <a:pPr algn="ctr"/>
                          <a:r>
                            <a:rPr lang="en-US" altLang="zh-CN" dirty="0"/>
                            <a:t>4096</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≈0.333</a:t>
                          </a:r>
                          <a:endParaRPr lang="zh-CN" altLang="en-US" dirty="0"/>
                        </a:p>
                      </a:txBody>
                      <a:tcPr/>
                    </a:tc>
                    <a:extLst>
                      <a:ext uri="{0D108BD9-81ED-4DB2-BD59-A6C34878D82A}">
                        <a16:rowId xmlns:a16="http://schemas.microsoft.com/office/drawing/2014/main" val="92403602"/>
                      </a:ext>
                    </a:extLst>
                  </a:tr>
                  <a:tr h="606806">
                    <a:tc>
                      <a:txBody>
                        <a:bodyPr/>
                        <a:lstStyle/>
                        <a:p>
                          <a:pPr algn="ctr"/>
                          <a:r>
                            <a:rPr lang="zh-CN" altLang="en-US" sz="3200" dirty="0"/>
                            <a:t>∞</a:t>
                          </a:r>
                          <a:r>
                            <a:rPr lang="zh-CN" altLang="en-US" dirty="0"/>
                            <a:t>  </a:t>
                          </a:r>
                        </a:p>
                      </a:txBody>
                      <a:tcPr/>
                    </a:tc>
                    <a:tc>
                      <a:txBody>
                        <a:bodyPr/>
                        <a:lstStyle/>
                        <a:p>
                          <a:endParaRPr lang="zh-CN"/>
                        </a:p>
                      </a:txBody>
                      <a:tcPr>
                        <a:blipFill>
                          <a:blip r:embed="rId3"/>
                          <a:stretch>
                            <a:fillRect l="-91379" t="-426000" r="-985" b="-28000"/>
                          </a:stretch>
                        </a:blipFill>
                      </a:tcPr>
                    </a:tc>
                    <a:extLst>
                      <a:ext uri="{0D108BD9-81ED-4DB2-BD59-A6C34878D82A}">
                        <a16:rowId xmlns:a16="http://schemas.microsoft.com/office/drawing/2014/main" val="3972943576"/>
                      </a:ext>
                    </a:extLst>
                  </a:tr>
                </a:tbl>
              </a:graphicData>
            </a:graphic>
          </p:graphicFrame>
        </mc:Fallback>
      </mc:AlternateContent>
      <p:cxnSp>
        <p:nvCxnSpPr>
          <p:cNvPr id="10" name="直接连接符 9">
            <a:extLst>
              <a:ext uri="{FF2B5EF4-FFF2-40B4-BE49-F238E27FC236}">
                <a16:creationId xmlns:a16="http://schemas.microsoft.com/office/drawing/2014/main" id="{B18DA198-DADD-A665-2E42-256203CB82F6}"/>
              </a:ext>
            </a:extLst>
          </p:cNvPr>
          <p:cNvCxnSpPr/>
          <p:nvPr/>
        </p:nvCxnSpPr>
        <p:spPr>
          <a:xfrm flipV="1">
            <a:off x="0" y="106997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5FFE24A0-B2BF-8A7C-5BE7-9C93D3ED154C}"/>
              </a:ext>
            </a:extLst>
          </p:cNvPr>
          <p:cNvPicPr>
            <a:picLocks noChangeAspect="1"/>
          </p:cNvPicPr>
          <p:nvPr/>
        </p:nvPicPr>
        <p:blipFill>
          <a:blip r:embed="rId4" cstate="print"/>
          <a:srcRect/>
          <a:stretch/>
        </p:blipFill>
        <p:spPr>
          <a:xfrm>
            <a:off x="3272848" y="-159507"/>
            <a:ext cx="1637817" cy="1371723"/>
          </a:xfrm>
          <a:prstGeom prst="rect">
            <a:avLst/>
          </a:prstGeom>
          <a:effectLst>
            <a:softEdge rad="406400"/>
          </a:effectLst>
        </p:spPr>
      </p:pic>
    </p:spTree>
    <p:extLst>
      <p:ext uri="{BB962C8B-B14F-4D97-AF65-F5344CB8AC3E}">
        <p14:creationId xmlns:p14="http://schemas.microsoft.com/office/powerpoint/2010/main" val="2539715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AF53889-A9A0-1797-BA8D-247D21CA62BD}"/>
              </a:ext>
            </a:extLst>
          </p:cNvPr>
          <p:cNvSpPr>
            <a:spLocks noGrp="1"/>
          </p:cNvSpPr>
          <p:nvPr>
            <p:ph idx="1"/>
          </p:nvPr>
        </p:nvSpPr>
        <p:spPr>
          <a:xfrm>
            <a:off x="933091" y="2093044"/>
            <a:ext cx="5761008" cy="2306428"/>
          </a:xfrm>
        </p:spPr>
        <p:txBody>
          <a:bodyPr/>
          <a:lstStyle/>
          <a:p>
            <a:r>
              <a:rPr lang="zh-CN" altLang="en-US" dirty="0"/>
              <a:t>由祖暅原理能得出</a:t>
            </a:r>
          </a:p>
        </p:txBody>
      </p:sp>
      <p:sp>
        <p:nvSpPr>
          <p:cNvPr id="4" name="文本框 3">
            <a:extLst>
              <a:ext uri="{FF2B5EF4-FFF2-40B4-BE49-F238E27FC236}">
                <a16:creationId xmlns:a16="http://schemas.microsoft.com/office/drawing/2014/main" id="{004C093A-2A3F-4ED5-6B2C-2B828706DDF1}"/>
              </a:ext>
            </a:extLst>
          </p:cNvPr>
          <p:cNvSpPr txBox="1"/>
          <p:nvPr/>
        </p:nvSpPr>
        <p:spPr>
          <a:xfrm>
            <a:off x="1224951" y="1311215"/>
            <a:ext cx="3648974" cy="523220"/>
          </a:xfrm>
          <a:prstGeom prst="rect">
            <a:avLst/>
          </a:prstGeom>
          <a:noFill/>
        </p:spPr>
        <p:txBody>
          <a:bodyPr wrap="square" rtlCol="0">
            <a:spAutoFit/>
          </a:bodyPr>
          <a:lstStyle/>
          <a:p>
            <a:r>
              <a:rPr lang="zh-CN" altLang="en-US" sz="2800" b="1" dirty="0">
                <a:solidFill>
                  <a:srgbClr val="21242C"/>
                </a:solidFill>
                <a:latin typeface="Lato" panose="020F0502020204030203" pitchFamily="34" charset="0"/>
              </a:rPr>
              <a:t>圆锥体积</a:t>
            </a:r>
            <a:endParaRPr lang="zh-CN" altLang="en-US" sz="2800" b="1" dirty="0"/>
          </a:p>
        </p:txBody>
      </p:sp>
      <p:graphicFrame>
        <p:nvGraphicFramePr>
          <p:cNvPr id="5" name="对象 59395">
            <a:extLst>
              <a:ext uri="{FF2B5EF4-FFF2-40B4-BE49-F238E27FC236}">
                <a16:creationId xmlns:a16="http://schemas.microsoft.com/office/drawing/2014/main" id="{0D7760EC-D710-A67D-A13A-F1B1A5DE25B6}"/>
              </a:ext>
            </a:extLst>
          </p:cNvPr>
          <p:cNvGraphicFramePr>
            <a:graphicFrameLocks/>
          </p:cNvGraphicFramePr>
          <p:nvPr>
            <p:extLst>
              <p:ext uri="{D42A27DB-BD31-4B8C-83A1-F6EECF244321}">
                <p14:modId xmlns:p14="http://schemas.microsoft.com/office/powerpoint/2010/main" val="22812643"/>
              </p:ext>
            </p:extLst>
          </p:nvPr>
        </p:nvGraphicFramePr>
        <p:xfrm>
          <a:off x="4364728" y="1763010"/>
          <a:ext cx="1619250" cy="1119187"/>
        </p:xfrm>
        <a:graphic>
          <a:graphicData uri="http://schemas.openxmlformats.org/presentationml/2006/ole">
            <mc:AlternateContent xmlns:mc="http://schemas.openxmlformats.org/markup-compatibility/2006">
              <mc:Choice xmlns:v="urn:schemas-microsoft-com:vml" Requires="v">
                <p:oleObj name="Equation" r:id="rId2" imgW="571320" imgH="393480" progId="Equation.DSMT4">
                  <p:embed/>
                </p:oleObj>
              </mc:Choice>
              <mc:Fallback>
                <p:oleObj name="Equation" r:id="rId2" imgW="571320" imgH="393480" progId="Equation.DSMT4">
                  <p:embed/>
                  <p:pic>
                    <p:nvPicPr>
                      <p:cNvPr id="12" name="对象 59395">
                        <a:extLst>
                          <a:ext uri="{FF2B5EF4-FFF2-40B4-BE49-F238E27FC236}">
                            <a16:creationId xmlns:a16="http://schemas.microsoft.com/office/drawing/2014/main" id="{150DC2F2-F320-755E-A1A8-2199D59457C5}"/>
                          </a:ext>
                        </a:extLst>
                      </p:cNvPr>
                      <p:cNvPicPr>
                        <a:picLocks noChangeArrowheads="1"/>
                      </p:cNvPicPr>
                      <p:nvPr/>
                    </p:nvPicPr>
                    <p:blipFill>
                      <a:blip r:embed="rId3"/>
                      <a:srcRect/>
                      <a:stretch>
                        <a:fillRect/>
                      </a:stretch>
                    </p:blipFill>
                    <p:spPr bwMode="auto">
                      <a:xfrm>
                        <a:off x="4364728" y="1763010"/>
                        <a:ext cx="161925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文本框 5">
            <a:extLst>
              <a:ext uri="{FF2B5EF4-FFF2-40B4-BE49-F238E27FC236}">
                <a16:creationId xmlns:a16="http://schemas.microsoft.com/office/drawing/2014/main" id="{CD670C15-56A4-14E1-D491-ACC9A1204C7B}"/>
              </a:ext>
            </a:extLst>
          </p:cNvPr>
          <p:cNvSpPr txBox="1"/>
          <p:nvPr/>
        </p:nvSpPr>
        <p:spPr>
          <a:xfrm>
            <a:off x="1224951" y="3333992"/>
            <a:ext cx="3648974" cy="523220"/>
          </a:xfrm>
          <a:prstGeom prst="rect">
            <a:avLst/>
          </a:prstGeom>
          <a:noFill/>
        </p:spPr>
        <p:txBody>
          <a:bodyPr wrap="square" rtlCol="0">
            <a:spAutoFit/>
          </a:bodyPr>
          <a:lstStyle/>
          <a:p>
            <a:r>
              <a:rPr lang="zh-CN" altLang="en-US" sz="2800" b="1" dirty="0">
                <a:solidFill>
                  <a:srgbClr val="21242C"/>
                </a:solidFill>
                <a:latin typeface="Lato" panose="020F0502020204030203" pitchFamily="34" charset="0"/>
              </a:rPr>
              <a:t>棱台体积</a:t>
            </a:r>
            <a:endParaRPr lang="zh-CN" altLang="en-US" sz="2800" b="1" dirty="0"/>
          </a:p>
        </p:txBody>
      </p:sp>
      <mc:AlternateContent xmlns:mc="http://schemas.openxmlformats.org/markup-compatibility/2006">
        <mc:Choice xmlns:a14="http://schemas.microsoft.com/office/drawing/2010/main" Requires="a14">
          <p:sp>
            <p:nvSpPr>
              <p:cNvPr id="7" name="内容占位符 2">
                <a:extLst>
                  <a:ext uri="{FF2B5EF4-FFF2-40B4-BE49-F238E27FC236}">
                    <a16:creationId xmlns:a16="http://schemas.microsoft.com/office/drawing/2014/main" id="{F4520585-1BF4-CDF1-A3B5-9D332AC0FEDA}"/>
                  </a:ext>
                </a:extLst>
              </p:cNvPr>
              <p:cNvSpPr txBox="1">
                <a:spLocks/>
              </p:cNvSpPr>
              <p:nvPr/>
            </p:nvSpPr>
            <p:spPr bwMode="auto">
              <a:xfrm>
                <a:off x="1059612" y="4309007"/>
                <a:ext cx="5761008" cy="23064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t>已知上底面</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𝑆</m:t>
                        </m:r>
                      </m:e>
                      <m:sup>
                        <m:r>
                          <a:rPr lang="zh-CN" altLang="en-US" i="1" dirty="0">
                            <a:latin typeface="Cambria Math" panose="02040503050406030204" pitchFamily="18" charset="0"/>
                          </a:rPr>
                          <m:t>‘</m:t>
                        </m:r>
                      </m:sup>
                    </m:sSup>
                  </m:oMath>
                </a14:m>
                <a:r>
                  <a:rPr lang="zh-CN" altLang="en-US" dirty="0"/>
                  <a:t>，下底面</a:t>
                </a:r>
                <a14:m>
                  <m:oMath xmlns:m="http://schemas.openxmlformats.org/officeDocument/2006/math">
                    <m:r>
                      <a:rPr lang="en-US" altLang="zh-CN" i="1" dirty="0" smtClean="0">
                        <a:latin typeface="Cambria Math" panose="02040503050406030204" pitchFamily="18" charset="0"/>
                      </a:rPr>
                      <m:t>𝑆</m:t>
                    </m:r>
                    <m:r>
                      <a:rPr lang="zh-CN" altLang="en-US" i="1" dirty="0">
                        <a:latin typeface="Cambria Math" panose="02040503050406030204" pitchFamily="18" charset="0"/>
                      </a:rPr>
                      <m:t>，</m:t>
                    </m:r>
                  </m:oMath>
                </a14:m>
                <a:r>
                  <a:rPr lang="zh-CN" altLang="en-US" dirty="0"/>
                  <a:t>高为</a:t>
                </a:r>
                <a14:m>
                  <m:oMath xmlns:m="http://schemas.openxmlformats.org/officeDocument/2006/math">
                    <m:r>
                      <a:rPr lang="en-US" altLang="zh-CN" i="1" dirty="0" smtClean="0">
                        <a:latin typeface="Cambria Math" panose="02040503050406030204" pitchFamily="18" charset="0"/>
                      </a:rPr>
                      <m:t>h</m:t>
                    </m:r>
                  </m:oMath>
                </a14:m>
                <a:endParaRPr lang="zh-CN" altLang="en-US" dirty="0"/>
              </a:p>
            </p:txBody>
          </p:sp>
        </mc:Choice>
        <mc:Fallback>
          <p:sp>
            <p:nvSpPr>
              <p:cNvPr id="7" name="内容占位符 2">
                <a:extLst>
                  <a:ext uri="{FF2B5EF4-FFF2-40B4-BE49-F238E27FC236}">
                    <a16:creationId xmlns:a16="http://schemas.microsoft.com/office/drawing/2014/main" id="{F4520585-1BF4-CDF1-A3B5-9D332AC0FEDA}"/>
                  </a:ext>
                </a:extLst>
              </p:cNvPr>
              <p:cNvSpPr txBox="1">
                <a:spLocks noRot="1" noChangeAspect="1" noMove="1" noResize="1" noEditPoints="1" noAdjustHandles="1" noChangeArrowheads="1" noChangeShapeType="1" noTextEdit="1"/>
              </p:cNvSpPr>
              <p:nvPr/>
            </p:nvSpPr>
            <p:spPr bwMode="auto">
              <a:xfrm>
                <a:off x="1059612" y="4309007"/>
                <a:ext cx="5761008" cy="2306428"/>
              </a:xfrm>
              <a:prstGeom prst="rect">
                <a:avLst/>
              </a:prstGeom>
              <a:blipFill>
                <a:blip r:embed="rId4"/>
                <a:stretch>
                  <a:fillRect l="-1905" t="-396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AD5F2804-4A5F-F75B-7329-E608234464BF}"/>
              </a:ext>
            </a:extLst>
          </p:cNvPr>
          <p:cNvPicPr>
            <a:picLocks noChangeAspect="1"/>
          </p:cNvPicPr>
          <p:nvPr/>
        </p:nvPicPr>
        <p:blipFill>
          <a:blip r:embed="rId5" cstate="print"/>
          <a:srcRect/>
          <a:stretch/>
        </p:blipFill>
        <p:spPr>
          <a:xfrm>
            <a:off x="3272848" y="-159507"/>
            <a:ext cx="1637817" cy="1371723"/>
          </a:xfrm>
          <a:prstGeom prst="rect">
            <a:avLst/>
          </a:prstGeom>
          <a:effectLst>
            <a:softEdge rad="406400"/>
          </a:effectLst>
        </p:spPr>
      </p:pic>
      <p:cxnSp>
        <p:nvCxnSpPr>
          <p:cNvPr id="9" name="直接连接符 8">
            <a:extLst>
              <a:ext uri="{FF2B5EF4-FFF2-40B4-BE49-F238E27FC236}">
                <a16:creationId xmlns:a16="http://schemas.microsoft.com/office/drawing/2014/main" id="{5FF949A3-90EB-3F43-F03A-4F29313C0851}"/>
              </a:ext>
            </a:extLst>
          </p:cNvPr>
          <p:cNvCxnSpPr/>
          <p:nvPr/>
        </p:nvCxnSpPr>
        <p:spPr>
          <a:xfrm flipV="1">
            <a:off x="0" y="106997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910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DC086BC5-82BA-E45A-7241-9C021BE6B930}"/>
              </a:ext>
            </a:extLst>
          </p:cNvPr>
          <p:cNvCxnSpPr/>
          <p:nvPr/>
        </p:nvCxnSpPr>
        <p:spPr>
          <a:xfrm flipV="1">
            <a:off x="0" y="106997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矩形 132098">
            <a:extLst>
              <a:ext uri="{FF2B5EF4-FFF2-40B4-BE49-F238E27FC236}">
                <a16:creationId xmlns:a16="http://schemas.microsoft.com/office/drawing/2014/main" id="{3B218760-D389-7261-6858-265274DE8265}"/>
              </a:ext>
            </a:extLst>
          </p:cNvPr>
          <p:cNvSpPr>
            <a:spLocks noChangeArrowheads="1"/>
          </p:cNvSpPr>
          <p:nvPr/>
        </p:nvSpPr>
        <p:spPr bwMode="auto">
          <a:xfrm>
            <a:off x="391873" y="1136905"/>
            <a:ext cx="1120095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如图，一个圆台形花盆盆口直径</a:t>
            </a:r>
            <a:r>
              <a:rPr lang="en-US" altLang="zh-CN" dirty="0">
                <a:latin typeface="黑体" panose="02010609060101010101" pitchFamily="49" charset="-122"/>
                <a:ea typeface="黑体" panose="02010609060101010101" pitchFamily="49" charset="-122"/>
              </a:rPr>
              <a:t>20cm</a:t>
            </a:r>
            <a:r>
              <a:rPr lang="zh-CN" altLang="en-US" dirty="0">
                <a:latin typeface="黑体" panose="02010609060101010101" pitchFamily="49" charset="-122"/>
                <a:ea typeface="黑体" panose="02010609060101010101" pitchFamily="49" charset="-122"/>
              </a:rPr>
              <a:t>，盆底直径为</a:t>
            </a:r>
            <a:r>
              <a:rPr lang="en-US" altLang="zh-CN" dirty="0">
                <a:latin typeface="黑体" panose="02010609060101010101" pitchFamily="49" charset="-122"/>
                <a:ea typeface="黑体" panose="02010609060101010101" pitchFamily="49" charset="-122"/>
              </a:rPr>
              <a:t>15cm</a:t>
            </a:r>
            <a:r>
              <a:rPr lang="zh-CN" altLang="en-US" dirty="0">
                <a:latin typeface="黑体" panose="02010609060101010101" pitchFamily="49" charset="-122"/>
                <a:ea typeface="黑体" panose="02010609060101010101" pitchFamily="49" charset="-122"/>
              </a:rPr>
              <a:t>，底部渗水圆孔直径为</a:t>
            </a:r>
            <a:r>
              <a:rPr lang="en-US" altLang="zh-CN" dirty="0">
                <a:latin typeface="黑体" panose="02010609060101010101" pitchFamily="49" charset="-122"/>
                <a:ea typeface="黑体" panose="02010609060101010101" pitchFamily="49" charset="-122"/>
              </a:rPr>
              <a:t>1.5cm</a:t>
            </a:r>
            <a:r>
              <a:rPr lang="zh-CN" altLang="en-US" dirty="0">
                <a:latin typeface="黑体" panose="02010609060101010101" pitchFamily="49" charset="-122"/>
                <a:ea typeface="黑体" panose="02010609060101010101" pitchFamily="49" charset="-122"/>
              </a:rPr>
              <a:t>，盆壁长</a:t>
            </a:r>
            <a:r>
              <a:rPr lang="en-US" altLang="zh-CN" dirty="0">
                <a:latin typeface="黑体" panose="02010609060101010101" pitchFamily="49" charset="-122"/>
                <a:ea typeface="黑体" panose="02010609060101010101" pitchFamily="49" charset="-122"/>
              </a:rPr>
              <a:t>15cm</a:t>
            </a:r>
            <a:r>
              <a:rPr lang="zh-CN" altLang="en-US" dirty="0">
                <a:latin typeface="黑体" panose="02010609060101010101" pitchFamily="49" charset="-122"/>
                <a:ea typeface="黑体" panose="02010609060101010101" pitchFamily="49" charset="-122"/>
              </a:rPr>
              <a:t>．那么花盆的表面积约是多少平方厘米？</a:t>
            </a:r>
          </a:p>
        </p:txBody>
      </p:sp>
      <p:grpSp>
        <p:nvGrpSpPr>
          <p:cNvPr id="2" name="组合 9">
            <a:extLst>
              <a:ext uri="{FF2B5EF4-FFF2-40B4-BE49-F238E27FC236}">
                <a16:creationId xmlns:a16="http://schemas.microsoft.com/office/drawing/2014/main" id="{5115280E-473C-B8DA-ED15-E2386E8C360F}"/>
              </a:ext>
            </a:extLst>
          </p:cNvPr>
          <p:cNvGrpSpPr>
            <a:grpSpLocks/>
          </p:cNvGrpSpPr>
          <p:nvPr/>
        </p:nvGrpSpPr>
        <p:grpSpPr bwMode="auto">
          <a:xfrm>
            <a:off x="7885263" y="2143771"/>
            <a:ext cx="3862388" cy="3141663"/>
            <a:chOff x="3986" y="4230"/>
            <a:chExt cx="7983" cy="6490"/>
          </a:xfrm>
        </p:grpSpPr>
        <p:pic>
          <p:nvPicPr>
            <p:cNvPr id="4" name="图片 4">
              <a:extLst>
                <a:ext uri="{FF2B5EF4-FFF2-40B4-BE49-F238E27FC236}">
                  <a16:creationId xmlns:a16="http://schemas.microsoft.com/office/drawing/2014/main" id="{ADE5A585-10C1-DA69-6E03-D16A2AA13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6" y="4230"/>
              <a:ext cx="5973" cy="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对象 57355">
              <a:extLst>
                <a:ext uri="{FF2B5EF4-FFF2-40B4-BE49-F238E27FC236}">
                  <a16:creationId xmlns:a16="http://schemas.microsoft.com/office/drawing/2014/main" id="{47681515-4710-4B2E-575A-EBAB25182088}"/>
                </a:ext>
              </a:extLst>
            </p:cNvPr>
            <p:cNvGraphicFramePr>
              <a:graphicFrameLocks/>
            </p:cNvGraphicFramePr>
            <p:nvPr/>
          </p:nvGraphicFramePr>
          <p:xfrm>
            <a:off x="9845" y="7144"/>
            <a:ext cx="1804" cy="850"/>
          </p:xfrm>
          <a:graphic>
            <a:graphicData uri="http://schemas.openxmlformats.org/presentationml/2006/ole">
              <mc:AlternateContent xmlns:mc="http://schemas.openxmlformats.org/markup-compatibility/2006">
                <mc:Choice xmlns:v="urn:schemas-microsoft-com:vml" Requires="v">
                  <p:oleObj r:id="rId3" imgW="355320" imgH="177480" progId="Equation.3">
                    <p:embed/>
                  </p:oleObj>
                </mc:Choice>
                <mc:Fallback>
                  <p:oleObj r:id="rId3" imgW="355320" imgH="177480" progId="Equation.3">
                    <p:embed/>
                    <p:pic>
                      <p:nvPicPr>
                        <p:cNvPr id="7171" name="对象 57355">
                          <a:extLst>
                            <a:ext uri="{FF2B5EF4-FFF2-40B4-BE49-F238E27FC236}">
                              <a16:creationId xmlns:a16="http://schemas.microsoft.com/office/drawing/2014/main" id="{2A69DBC6-9531-DF86-A19B-33C11775255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5" y="7144"/>
                          <a:ext cx="1804" cy="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直接连接符 57356">
              <a:extLst>
                <a:ext uri="{FF2B5EF4-FFF2-40B4-BE49-F238E27FC236}">
                  <a16:creationId xmlns:a16="http://schemas.microsoft.com/office/drawing/2014/main" id="{04938CBE-E14C-CBE8-8F4A-F3AA66582B74}"/>
                </a:ext>
              </a:extLst>
            </p:cNvPr>
            <p:cNvSpPr>
              <a:spLocks noChangeShapeType="1"/>
            </p:cNvSpPr>
            <p:nvPr/>
          </p:nvSpPr>
          <p:spPr bwMode="auto">
            <a:xfrm>
              <a:off x="4861" y="9615"/>
              <a:ext cx="4266" cy="1"/>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直接连接符 57357">
              <a:extLst>
                <a:ext uri="{FF2B5EF4-FFF2-40B4-BE49-F238E27FC236}">
                  <a16:creationId xmlns:a16="http://schemas.microsoft.com/office/drawing/2014/main" id="{B72B006C-0E34-3519-245D-892769C3534E}"/>
                </a:ext>
              </a:extLst>
            </p:cNvPr>
            <p:cNvSpPr>
              <a:spLocks noChangeShapeType="1"/>
            </p:cNvSpPr>
            <p:nvPr/>
          </p:nvSpPr>
          <p:spPr bwMode="auto">
            <a:xfrm>
              <a:off x="4119" y="5401"/>
              <a:ext cx="562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 name="对象 57359">
              <a:extLst>
                <a:ext uri="{FF2B5EF4-FFF2-40B4-BE49-F238E27FC236}">
                  <a16:creationId xmlns:a16="http://schemas.microsoft.com/office/drawing/2014/main" id="{CB6B89AC-CAB7-03E1-EBB5-BB7B26AADB37}"/>
                </a:ext>
              </a:extLst>
            </p:cNvPr>
            <p:cNvGraphicFramePr>
              <a:graphicFrameLocks/>
            </p:cNvGraphicFramePr>
            <p:nvPr/>
          </p:nvGraphicFramePr>
          <p:xfrm>
            <a:off x="6150" y="4445"/>
            <a:ext cx="2191" cy="981"/>
          </p:xfrm>
          <a:graphic>
            <a:graphicData uri="http://schemas.openxmlformats.org/presentationml/2006/ole">
              <mc:AlternateContent xmlns:mc="http://schemas.openxmlformats.org/markup-compatibility/2006">
                <mc:Choice xmlns:v="urn:schemas-microsoft-com:vml" Requires="v">
                  <p:oleObj r:id="rId5" imgW="380340" imgH="177492" progId="Equation.3">
                    <p:embed/>
                  </p:oleObj>
                </mc:Choice>
                <mc:Fallback>
                  <p:oleObj r:id="rId5" imgW="380340" imgH="177492" progId="Equation.3">
                    <p:embed/>
                    <p:pic>
                      <p:nvPicPr>
                        <p:cNvPr id="7172" name="对象 57359">
                          <a:extLst>
                            <a:ext uri="{FF2B5EF4-FFF2-40B4-BE49-F238E27FC236}">
                              <a16:creationId xmlns:a16="http://schemas.microsoft.com/office/drawing/2014/main" id="{45F7936D-9793-BC1F-FDD9-B209FF00B87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0" y="4445"/>
                          <a:ext cx="2191" cy="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对象 57360">
              <a:extLst>
                <a:ext uri="{FF2B5EF4-FFF2-40B4-BE49-F238E27FC236}">
                  <a16:creationId xmlns:a16="http://schemas.microsoft.com/office/drawing/2014/main" id="{B9332E4B-7254-4BB7-0E47-944400943739}"/>
                </a:ext>
              </a:extLst>
            </p:cNvPr>
            <p:cNvGraphicFramePr>
              <a:graphicFrameLocks/>
            </p:cNvGraphicFramePr>
            <p:nvPr/>
          </p:nvGraphicFramePr>
          <p:xfrm>
            <a:off x="5414" y="8816"/>
            <a:ext cx="1781" cy="799"/>
          </p:xfrm>
          <a:graphic>
            <a:graphicData uri="http://schemas.openxmlformats.org/presentationml/2006/ole">
              <mc:AlternateContent xmlns:mc="http://schemas.openxmlformats.org/markup-compatibility/2006">
                <mc:Choice xmlns:v="urn:schemas-microsoft-com:vml" Requires="v">
                  <p:oleObj r:id="rId7" imgW="354984" imgH="177492" progId="Equation.3">
                    <p:embed/>
                  </p:oleObj>
                </mc:Choice>
                <mc:Fallback>
                  <p:oleObj r:id="rId7" imgW="354984" imgH="177492" progId="Equation.3">
                    <p:embed/>
                    <p:pic>
                      <p:nvPicPr>
                        <p:cNvPr id="7173" name="对象 57360">
                          <a:extLst>
                            <a:ext uri="{FF2B5EF4-FFF2-40B4-BE49-F238E27FC236}">
                              <a16:creationId xmlns:a16="http://schemas.microsoft.com/office/drawing/2014/main" id="{927D75C5-1FF8-DF9D-0705-90B186F644BB}"/>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4" y="8816"/>
                          <a:ext cx="178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 name="文本框 1">
              <a:extLst>
                <a:ext uri="{FF2B5EF4-FFF2-40B4-BE49-F238E27FC236}">
                  <a16:creationId xmlns:a16="http://schemas.microsoft.com/office/drawing/2014/main" id="{5971F7D1-C1F1-15CF-2480-82CCD437A13E}"/>
                </a:ext>
              </a:extLst>
            </p:cNvPr>
            <p:cNvSpPr txBox="1">
              <a:spLocks noChangeArrowheads="1"/>
            </p:cNvSpPr>
            <p:nvPr/>
          </p:nvSpPr>
          <p:spPr bwMode="auto">
            <a:xfrm>
              <a:off x="9695" y="9642"/>
              <a:ext cx="2274"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b="0">
                  <a:latin typeface="Times New Roman" panose="02020603050405020304" pitchFamily="18" charset="0"/>
                </a:rPr>
                <a:t>1.5</a:t>
              </a:r>
              <a:r>
                <a:rPr lang="en-US" altLang="zh-CN" b="0" i="1">
                  <a:latin typeface="Times New Roman" panose="02020603050405020304" pitchFamily="18" charset="0"/>
                </a:rPr>
                <a:t>cm</a:t>
              </a:r>
            </a:p>
          </p:txBody>
        </p:sp>
        <p:cxnSp>
          <p:nvCxnSpPr>
            <p:cNvPr id="13" name="直接箭头连接符 12">
              <a:extLst>
                <a:ext uri="{FF2B5EF4-FFF2-40B4-BE49-F238E27FC236}">
                  <a16:creationId xmlns:a16="http://schemas.microsoft.com/office/drawing/2014/main" id="{B6C19CE8-D07E-4819-07EC-BEDFA9B72870}"/>
                </a:ext>
              </a:extLst>
            </p:cNvPr>
            <p:cNvCxnSpPr/>
            <p:nvPr/>
          </p:nvCxnSpPr>
          <p:spPr>
            <a:xfrm>
              <a:off x="6965" y="9615"/>
              <a:ext cx="2874" cy="46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D106F07-59A2-B1C3-3FDE-923EA0EE5E35}"/>
                </a:ext>
              </a:extLst>
            </p:cNvPr>
            <p:cNvCxnSpPr>
              <a:stCxn id="9" idx="1"/>
            </p:cNvCxnSpPr>
            <p:nvPr/>
          </p:nvCxnSpPr>
          <p:spPr>
            <a:xfrm>
              <a:off x="9738" y="5401"/>
              <a:ext cx="824" cy="1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36D1470-7794-CF93-EA5F-D8F68FA4DF22}"/>
                </a:ext>
              </a:extLst>
            </p:cNvPr>
            <p:cNvCxnSpPr>
              <a:stCxn id="9" idx="1"/>
            </p:cNvCxnSpPr>
            <p:nvPr/>
          </p:nvCxnSpPr>
          <p:spPr>
            <a:xfrm>
              <a:off x="9137" y="9615"/>
              <a:ext cx="820" cy="1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A065E29-C63D-5E31-91CC-4487200EC91B}"/>
                </a:ext>
              </a:extLst>
            </p:cNvPr>
            <p:cNvCxnSpPr>
              <a:stCxn id="9" idx="1"/>
            </p:cNvCxnSpPr>
            <p:nvPr/>
          </p:nvCxnSpPr>
          <p:spPr>
            <a:xfrm flipH="1">
              <a:off x="9479" y="5506"/>
              <a:ext cx="715" cy="413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graphicFrame>
        <p:nvGraphicFramePr>
          <p:cNvPr id="17" name="对象 16">
            <a:extLst>
              <a:ext uri="{FF2B5EF4-FFF2-40B4-BE49-F238E27FC236}">
                <a16:creationId xmlns:a16="http://schemas.microsoft.com/office/drawing/2014/main" id="{76F5C718-75C9-778B-45F2-772D804982D5}"/>
              </a:ext>
            </a:extLst>
          </p:cNvPr>
          <p:cNvGraphicFramePr>
            <a:graphicFrameLocks noChangeAspect="1"/>
          </p:cNvGraphicFramePr>
          <p:nvPr>
            <p:extLst>
              <p:ext uri="{D42A27DB-BD31-4B8C-83A1-F6EECF244321}">
                <p14:modId xmlns:p14="http://schemas.microsoft.com/office/powerpoint/2010/main" val="4046658815"/>
              </p:ext>
            </p:extLst>
          </p:nvPr>
        </p:nvGraphicFramePr>
        <p:xfrm>
          <a:off x="1079351" y="2798068"/>
          <a:ext cx="6101945" cy="998475"/>
        </p:xfrm>
        <a:graphic>
          <a:graphicData uri="http://schemas.openxmlformats.org/presentationml/2006/ole">
            <mc:AlternateContent xmlns:mc="http://schemas.openxmlformats.org/markup-compatibility/2006">
              <mc:Choice xmlns:v="urn:schemas-microsoft-com:vml" Requires="v">
                <p:oleObj name="Equation" r:id="rId9" imgW="7150853" imgH="1170402" progId="Equation.DSMT4">
                  <p:embed/>
                </p:oleObj>
              </mc:Choice>
              <mc:Fallback>
                <p:oleObj name="Equation" r:id="rId9" imgW="7150853" imgH="1170402" progId="Equation.DSMT4">
                  <p:embed/>
                  <p:pic>
                    <p:nvPicPr>
                      <p:cNvPr id="0" name=""/>
                      <p:cNvPicPr/>
                      <p:nvPr/>
                    </p:nvPicPr>
                    <p:blipFill>
                      <a:blip r:embed="rId10"/>
                      <a:stretch>
                        <a:fillRect/>
                      </a:stretch>
                    </p:blipFill>
                    <p:spPr>
                      <a:xfrm>
                        <a:off x="1079351" y="2798068"/>
                        <a:ext cx="6101945" cy="998475"/>
                      </a:xfrm>
                      <a:prstGeom prst="rect">
                        <a:avLst/>
                      </a:prstGeom>
                    </p:spPr>
                  </p:pic>
                </p:oleObj>
              </mc:Fallback>
            </mc:AlternateContent>
          </a:graphicData>
        </a:graphic>
      </p:graphicFrame>
    </p:spTree>
    <p:extLst>
      <p:ext uri="{BB962C8B-B14F-4D97-AF65-F5344CB8AC3E}">
        <p14:creationId xmlns:p14="http://schemas.microsoft.com/office/powerpoint/2010/main" val="4053017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77643E25-FEF2-A3D2-D68B-3CDB48D80444}"/>
              </a:ext>
            </a:extLst>
          </p:cNvPr>
          <p:cNvCxnSpPr/>
          <p:nvPr/>
        </p:nvCxnSpPr>
        <p:spPr>
          <a:xfrm flipV="1">
            <a:off x="0" y="106997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D81CC42-E7FF-C973-0B13-8C51D2E7E2B4}"/>
              </a:ext>
            </a:extLst>
          </p:cNvPr>
          <p:cNvSpPr txBox="1"/>
          <p:nvPr/>
        </p:nvSpPr>
        <p:spPr>
          <a:xfrm>
            <a:off x="3719513" y="285750"/>
            <a:ext cx="1414462" cy="523875"/>
          </a:xfrm>
          <a:prstGeom prst="rect">
            <a:avLst/>
          </a:prstGeom>
          <a:noFill/>
        </p:spPr>
        <p:txBody>
          <a:bodyPr>
            <a:spAutoFit/>
          </a:bodyPr>
          <a:lstStyle/>
          <a:p>
            <a:pPr eaLnBrk="1" fontAlgn="auto" hangingPunct="1">
              <a:spcBef>
                <a:spcPts val="0"/>
              </a:spcBef>
              <a:spcAft>
                <a:spcPts val="0"/>
              </a:spcAft>
              <a:defRPr/>
            </a:pPr>
            <a:r>
              <a:rPr lang="zh-CN" altLang="en-US" sz="2800" b="1" kern="100" dirty="0">
                <a:ea typeface="+mn-ea"/>
                <a:cs typeface="Times New Roman" panose="02020603050405020304" pitchFamily="18" charset="0"/>
              </a:rPr>
              <a:t>引入</a:t>
            </a:r>
            <a:endParaRPr lang="zh-CN" altLang="en-US" sz="2800" b="1" dirty="0">
              <a:latin typeface="+mn-lt"/>
              <a:ea typeface="+mn-ea"/>
            </a:endParaRPr>
          </a:p>
        </p:txBody>
      </p:sp>
      <p:sp>
        <p:nvSpPr>
          <p:cNvPr id="2" name="文本占位符 79874">
            <a:extLst>
              <a:ext uri="{FF2B5EF4-FFF2-40B4-BE49-F238E27FC236}">
                <a16:creationId xmlns:a16="http://schemas.microsoft.com/office/drawing/2014/main" id="{2CA5CE34-6211-A1B9-D8F1-87D74C6CA163}"/>
              </a:ext>
            </a:extLst>
          </p:cNvPr>
          <p:cNvSpPr txBox="1">
            <a:spLocks noChangeArrowheads="1"/>
          </p:cNvSpPr>
          <p:nvPr/>
        </p:nvSpPr>
        <p:spPr bwMode="auto">
          <a:xfrm>
            <a:off x="572219" y="1484822"/>
            <a:ext cx="7441721" cy="537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lnSpc>
                <a:spcPct val="100000"/>
              </a:lnSpc>
            </a:pP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矩形面积公式：</a:t>
            </a:r>
            <a:r>
              <a:rPr lang="en-US" altLang="zh-CN" sz="2800" dirty="0">
                <a:latin typeface="黑体" panose="02010609060101010101" pitchFamily="49" charset="-122"/>
                <a:ea typeface="黑体" panose="02010609060101010101" pitchFamily="49" charset="-122"/>
              </a:rPr>
              <a:t>__________</a:t>
            </a:r>
            <a:r>
              <a:rPr lang="zh-CN" altLang="en-US" sz="2800" dirty="0">
                <a:latin typeface="黑体" panose="02010609060101010101" pitchFamily="49" charset="-122"/>
                <a:ea typeface="黑体" panose="02010609060101010101" pitchFamily="49" charset="-122"/>
              </a:rPr>
              <a:t>。</a:t>
            </a:r>
          </a:p>
          <a:p>
            <a:pPr algn="l" eaLnBrk="1" hangingPunct="1">
              <a:lnSpc>
                <a:spcPct val="100000"/>
              </a:lnSpc>
            </a:pP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三角形面积公式：</a:t>
            </a:r>
            <a:r>
              <a:rPr lang="en-US" altLang="zh-CN" sz="2800" dirty="0">
                <a:latin typeface="黑体" panose="02010609060101010101" pitchFamily="49" charset="-122"/>
                <a:ea typeface="黑体" panose="02010609060101010101" pitchFamily="49" charset="-122"/>
              </a:rPr>
              <a:t>_________</a:t>
            </a:r>
            <a:r>
              <a:rPr lang="zh-CN" altLang="en-US" sz="2800" dirty="0">
                <a:latin typeface="黑体" panose="02010609060101010101" pitchFamily="49" charset="-122"/>
                <a:ea typeface="黑体" panose="02010609060101010101" pitchFamily="49" charset="-122"/>
              </a:rPr>
              <a:t>。</a:t>
            </a:r>
          </a:p>
          <a:p>
            <a:pPr algn="l" eaLnBrk="1" hangingPunct="1">
              <a:lnSpc>
                <a:spcPct val="100000"/>
              </a:lnSpc>
            </a:pPr>
            <a:r>
              <a:rPr lang="en-US" altLang="zh-CN" sz="2800" dirty="0">
                <a:latin typeface="黑体" panose="02010609060101010101" pitchFamily="49" charset="-122"/>
                <a:ea typeface="黑体" panose="02010609060101010101" pitchFamily="49" charset="-122"/>
              </a:rPr>
              <a:t>(3)</a:t>
            </a:r>
            <a:r>
              <a:rPr lang="zh-CN" altLang="en-US" sz="2800" dirty="0">
                <a:latin typeface="黑体" panose="02010609060101010101" pitchFamily="49" charset="-122"/>
                <a:ea typeface="黑体" panose="02010609060101010101" pitchFamily="49" charset="-122"/>
              </a:rPr>
              <a:t>正三角形面积公式：</a:t>
            </a:r>
            <a:r>
              <a:rPr lang="en-US" altLang="zh-CN" sz="2800" dirty="0">
                <a:latin typeface="黑体" panose="02010609060101010101" pitchFamily="49" charset="-122"/>
                <a:ea typeface="黑体" panose="02010609060101010101" pitchFamily="49" charset="-122"/>
              </a:rPr>
              <a:t>_______</a:t>
            </a:r>
            <a:r>
              <a:rPr lang="zh-CN" altLang="en-US" sz="2800" dirty="0">
                <a:latin typeface="黑体" panose="02010609060101010101" pitchFamily="49" charset="-122"/>
                <a:ea typeface="黑体" panose="02010609060101010101" pitchFamily="49" charset="-122"/>
              </a:rPr>
              <a:t>。</a:t>
            </a:r>
          </a:p>
          <a:p>
            <a:pPr algn="l" eaLnBrk="1" hangingPunct="1">
              <a:lnSpc>
                <a:spcPct val="100000"/>
              </a:lnSpc>
            </a:pPr>
            <a:r>
              <a:rPr lang="en-US" altLang="zh-CN" sz="2800" dirty="0">
                <a:latin typeface="黑体" panose="02010609060101010101" pitchFamily="49" charset="-122"/>
                <a:ea typeface="黑体" panose="02010609060101010101" pitchFamily="49" charset="-122"/>
              </a:rPr>
              <a:t>(4)</a:t>
            </a:r>
            <a:r>
              <a:rPr lang="zh-CN" altLang="en-US" sz="2800" dirty="0">
                <a:latin typeface="黑体" panose="02010609060101010101" pitchFamily="49" charset="-122"/>
                <a:ea typeface="黑体" panose="02010609060101010101" pitchFamily="49" charset="-122"/>
              </a:rPr>
              <a:t>圆面积公式：</a:t>
            </a:r>
            <a:r>
              <a:rPr lang="en-US" altLang="zh-CN" sz="2800" dirty="0">
                <a:latin typeface="黑体" panose="02010609060101010101" pitchFamily="49" charset="-122"/>
                <a:ea typeface="黑体" panose="02010609060101010101" pitchFamily="49" charset="-122"/>
              </a:rPr>
              <a:t>_________</a:t>
            </a:r>
            <a:r>
              <a:rPr lang="zh-CN" altLang="en-US" sz="2800" dirty="0">
                <a:latin typeface="黑体" panose="02010609060101010101" pitchFamily="49" charset="-122"/>
                <a:ea typeface="黑体" panose="02010609060101010101" pitchFamily="49" charset="-122"/>
              </a:rPr>
              <a:t>。 </a:t>
            </a:r>
          </a:p>
          <a:p>
            <a:pPr algn="l" eaLnBrk="1" hangingPunct="1">
              <a:lnSpc>
                <a:spcPct val="100000"/>
              </a:lnSpc>
            </a:pPr>
            <a:r>
              <a:rPr lang="en-US" altLang="zh-CN" sz="2800" dirty="0">
                <a:latin typeface="黑体" panose="02010609060101010101" pitchFamily="49" charset="-122"/>
                <a:ea typeface="黑体" panose="02010609060101010101" pitchFamily="49" charset="-122"/>
              </a:rPr>
              <a:t>(5)</a:t>
            </a:r>
            <a:r>
              <a:rPr lang="zh-CN" altLang="en-US" sz="2800" dirty="0">
                <a:latin typeface="黑体" panose="02010609060101010101" pitchFamily="49" charset="-122"/>
                <a:ea typeface="黑体" panose="02010609060101010101" pitchFamily="49" charset="-122"/>
              </a:rPr>
              <a:t>圆周长公式：</a:t>
            </a:r>
            <a:r>
              <a:rPr lang="en-US" altLang="zh-CN" sz="2800" dirty="0">
                <a:latin typeface="黑体" panose="02010609060101010101" pitchFamily="49" charset="-122"/>
                <a:ea typeface="黑体" panose="02010609060101010101" pitchFamily="49" charset="-122"/>
              </a:rPr>
              <a:t>_________</a:t>
            </a:r>
            <a:r>
              <a:rPr lang="zh-CN" altLang="en-US" sz="2800" dirty="0">
                <a:latin typeface="黑体" panose="02010609060101010101" pitchFamily="49" charset="-122"/>
                <a:ea typeface="黑体" panose="02010609060101010101" pitchFamily="49" charset="-122"/>
              </a:rPr>
              <a:t>。</a:t>
            </a:r>
          </a:p>
          <a:p>
            <a:pPr algn="l" eaLnBrk="1" hangingPunct="1">
              <a:lnSpc>
                <a:spcPct val="100000"/>
              </a:lnSpc>
            </a:pPr>
            <a:r>
              <a:rPr lang="en-US" altLang="zh-CN" sz="2800" dirty="0">
                <a:latin typeface="黑体" panose="02010609060101010101" pitchFamily="49" charset="-122"/>
                <a:ea typeface="黑体" panose="02010609060101010101" pitchFamily="49" charset="-122"/>
              </a:rPr>
              <a:t>(6)</a:t>
            </a:r>
            <a:r>
              <a:rPr lang="zh-CN" altLang="en-US" sz="2800" dirty="0">
                <a:latin typeface="黑体" panose="02010609060101010101" pitchFamily="49" charset="-122"/>
                <a:ea typeface="黑体" panose="02010609060101010101" pitchFamily="49" charset="-122"/>
              </a:rPr>
              <a:t>扇形面积公式：</a:t>
            </a:r>
            <a:r>
              <a:rPr lang="en-US" altLang="zh-CN" sz="2800" dirty="0">
                <a:latin typeface="黑体" panose="02010609060101010101" pitchFamily="49" charset="-122"/>
                <a:ea typeface="黑体" panose="02010609060101010101" pitchFamily="49" charset="-122"/>
              </a:rPr>
              <a:t>__________</a:t>
            </a:r>
            <a:r>
              <a:rPr lang="zh-CN" altLang="en-US" sz="2800" dirty="0">
                <a:latin typeface="黑体" panose="02010609060101010101" pitchFamily="49" charset="-122"/>
                <a:ea typeface="黑体" panose="02010609060101010101" pitchFamily="49" charset="-122"/>
              </a:rPr>
              <a:t>。</a:t>
            </a:r>
          </a:p>
          <a:p>
            <a:pPr algn="l" eaLnBrk="1" hangingPunct="1">
              <a:lnSpc>
                <a:spcPct val="100000"/>
              </a:lnSpc>
            </a:pPr>
            <a:r>
              <a:rPr lang="en-US" altLang="zh-CN" sz="2800" dirty="0">
                <a:latin typeface="黑体" panose="02010609060101010101" pitchFamily="49" charset="-122"/>
                <a:ea typeface="黑体" panose="02010609060101010101" pitchFamily="49" charset="-122"/>
              </a:rPr>
              <a:t>(7)</a:t>
            </a:r>
            <a:r>
              <a:rPr lang="zh-CN" altLang="en-US" sz="2800" dirty="0">
                <a:latin typeface="黑体" panose="02010609060101010101" pitchFamily="49" charset="-122"/>
                <a:ea typeface="黑体" panose="02010609060101010101" pitchFamily="49" charset="-122"/>
              </a:rPr>
              <a:t>梯形面积公式：</a:t>
            </a:r>
            <a:r>
              <a:rPr lang="en-US" altLang="zh-CN" sz="2800" dirty="0">
                <a:latin typeface="黑体" panose="02010609060101010101" pitchFamily="49" charset="-122"/>
                <a:ea typeface="黑体" panose="02010609060101010101" pitchFamily="49" charset="-122"/>
              </a:rPr>
              <a:t>__________</a:t>
            </a:r>
            <a:r>
              <a:rPr lang="zh-CN" altLang="en-US"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graphicFrame>
        <p:nvGraphicFramePr>
          <p:cNvPr id="4" name="对象 3">
            <a:extLst>
              <a:ext uri="{FF2B5EF4-FFF2-40B4-BE49-F238E27FC236}">
                <a16:creationId xmlns:a16="http://schemas.microsoft.com/office/drawing/2014/main" id="{A1EFF62C-6DA6-45D8-DCC7-52D91C26635A}"/>
              </a:ext>
            </a:extLst>
          </p:cNvPr>
          <p:cNvGraphicFramePr>
            <a:graphicFrameLocks noChangeAspect="1"/>
          </p:cNvGraphicFramePr>
          <p:nvPr>
            <p:extLst>
              <p:ext uri="{D42A27DB-BD31-4B8C-83A1-F6EECF244321}">
                <p14:modId xmlns:p14="http://schemas.microsoft.com/office/powerpoint/2010/main" val="2603826940"/>
              </p:ext>
            </p:extLst>
          </p:nvPr>
        </p:nvGraphicFramePr>
        <p:xfrm>
          <a:off x="4168775" y="1523641"/>
          <a:ext cx="965200" cy="374650"/>
        </p:xfrm>
        <a:graphic>
          <a:graphicData uri="http://schemas.openxmlformats.org/presentationml/2006/ole">
            <mc:AlternateContent xmlns:mc="http://schemas.openxmlformats.org/markup-compatibility/2006">
              <mc:Choice xmlns:v="urn:schemas-microsoft-com:vml" Requires="v">
                <p:oleObj name="Equation" r:id="rId2" imgW="964872" imgH="375133" progId="Equation.DSMT4">
                  <p:embed/>
                </p:oleObj>
              </mc:Choice>
              <mc:Fallback>
                <p:oleObj name="Equation" r:id="rId2" imgW="964872" imgH="375133" progId="Equation.DSMT4">
                  <p:embed/>
                  <p:pic>
                    <p:nvPicPr>
                      <p:cNvPr id="0" name=""/>
                      <p:cNvPicPr/>
                      <p:nvPr/>
                    </p:nvPicPr>
                    <p:blipFill>
                      <a:blip r:embed="rId3"/>
                      <a:stretch>
                        <a:fillRect/>
                      </a:stretch>
                    </p:blipFill>
                    <p:spPr>
                      <a:xfrm>
                        <a:off x="4168775" y="1523641"/>
                        <a:ext cx="965200" cy="3746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00F6B58-D09E-6517-5994-F5566A57318F}"/>
              </a:ext>
            </a:extLst>
          </p:cNvPr>
          <p:cNvGraphicFramePr>
            <a:graphicFrameLocks noChangeAspect="1"/>
          </p:cNvGraphicFramePr>
          <p:nvPr>
            <p:extLst>
              <p:ext uri="{D42A27DB-BD31-4B8C-83A1-F6EECF244321}">
                <p14:modId xmlns:p14="http://schemas.microsoft.com/office/powerpoint/2010/main" val="431913541"/>
              </p:ext>
            </p:extLst>
          </p:nvPr>
        </p:nvGraphicFramePr>
        <p:xfrm>
          <a:off x="4247671" y="2002177"/>
          <a:ext cx="886304" cy="508752"/>
        </p:xfrm>
        <a:graphic>
          <a:graphicData uri="http://schemas.openxmlformats.org/presentationml/2006/ole">
            <mc:AlternateContent xmlns:mc="http://schemas.openxmlformats.org/markup-compatibility/2006">
              <mc:Choice xmlns:v="urn:schemas-microsoft-com:vml" Requires="v">
                <p:oleObj name="Equation" r:id="rId4" imgW="1490511" imgH="855031" progId="Equation.DSMT4">
                  <p:embed/>
                </p:oleObj>
              </mc:Choice>
              <mc:Fallback>
                <p:oleObj name="Equation" r:id="rId4" imgW="1490511" imgH="855031" progId="Equation.DSMT4">
                  <p:embed/>
                  <p:pic>
                    <p:nvPicPr>
                      <p:cNvPr id="0" name=""/>
                      <p:cNvPicPr/>
                      <p:nvPr/>
                    </p:nvPicPr>
                    <p:blipFill>
                      <a:blip r:embed="rId5"/>
                      <a:stretch>
                        <a:fillRect/>
                      </a:stretch>
                    </p:blipFill>
                    <p:spPr>
                      <a:xfrm>
                        <a:off x="4247671" y="2002177"/>
                        <a:ext cx="886304" cy="50875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965CA384-7C56-20D6-96CC-F47AECC6A0AC}"/>
              </a:ext>
            </a:extLst>
          </p:cNvPr>
          <p:cNvGraphicFramePr>
            <a:graphicFrameLocks noChangeAspect="1"/>
          </p:cNvGraphicFramePr>
          <p:nvPr>
            <p:extLst>
              <p:ext uri="{D42A27DB-BD31-4B8C-83A1-F6EECF244321}">
                <p14:modId xmlns:p14="http://schemas.microsoft.com/office/powerpoint/2010/main" val="4083181221"/>
              </p:ext>
            </p:extLst>
          </p:nvPr>
        </p:nvGraphicFramePr>
        <p:xfrm>
          <a:off x="4729633" y="2575959"/>
          <a:ext cx="808683" cy="585960"/>
        </p:xfrm>
        <a:graphic>
          <a:graphicData uri="http://schemas.openxmlformats.org/presentationml/2006/ole">
            <mc:AlternateContent xmlns:mc="http://schemas.openxmlformats.org/markup-compatibility/2006">
              <mc:Choice xmlns:v="urn:schemas-microsoft-com:vml" Requires="v">
                <p:oleObj name="Equation" r:id="rId6" imgW="1342900" imgH="973835" progId="Equation.DSMT4">
                  <p:embed/>
                </p:oleObj>
              </mc:Choice>
              <mc:Fallback>
                <p:oleObj name="Equation" r:id="rId6" imgW="1342900" imgH="973835" progId="Equation.DSMT4">
                  <p:embed/>
                  <p:pic>
                    <p:nvPicPr>
                      <p:cNvPr id="0" name=""/>
                      <p:cNvPicPr/>
                      <p:nvPr/>
                    </p:nvPicPr>
                    <p:blipFill>
                      <a:blip r:embed="rId7"/>
                      <a:stretch>
                        <a:fillRect/>
                      </a:stretch>
                    </p:blipFill>
                    <p:spPr>
                      <a:xfrm>
                        <a:off x="4729633" y="2575959"/>
                        <a:ext cx="808683" cy="58596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E49068B2-AA86-2491-C2F9-3C1461E579E5}"/>
              </a:ext>
            </a:extLst>
          </p:cNvPr>
          <p:cNvGraphicFramePr>
            <a:graphicFrameLocks noChangeAspect="1"/>
          </p:cNvGraphicFramePr>
          <p:nvPr>
            <p:extLst>
              <p:ext uri="{D42A27DB-BD31-4B8C-83A1-F6EECF244321}">
                <p14:modId xmlns:p14="http://schemas.microsoft.com/office/powerpoint/2010/main" val="4199113829"/>
              </p:ext>
            </p:extLst>
          </p:nvPr>
        </p:nvGraphicFramePr>
        <p:xfrm>
          <a:off x="3586481" y="3195078"/>
          <a:ext cx="1164587" cy="373751"/>
        </p:xfrm>
        <a:graphic>
          <a:graphicData uri="http://schemas.openxmlformats.org/presentationml/2006/ole">
            <mc:AlternateContent xmlns:mc="http://schemas.openxmlformats.org/markup-compatibility/2006">
              <mc:Choice xmlns:v="urn:schemas-microsoft-com:vml" Requires="v">
                <p:oleObj name="Equation" r:id="rId8" imgW="1365582" imgH="437416" progId="Equation.DSMT4">
                  <p:embed/>
                </p:oleObj>
              </mc:Choice>
              <mc:Fallback>
                <p:oleObj name="Equation" r:id="rId8" imgW="1365582" imgH="437416" progId="Equation.DSMT4">
                  <p:embed/>
                  <p:pic>
                    <p:nvPicPr>
                      <p:cNvPr id="0" name=""/>
                      <p:cNvPicPr/>
                      <p:nvPr/>
                    </p:nvPicPr>
                    <p:blipFill>
                      <a:blip r:embed="rId9"/>
                      <a:stretch>
                        <a:fillRect/>
                      </a:stretch>
                    </p:blipFill>
                    <p:spPr>
                      <a:xfrm>
                        <a:off x="3586481" y="3195078"/>
                        <a:ext cx="1164587" cy="373751"/>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9B73D14D-DC75-747B-46B6-9BA4A06EECCD}"/>
              </a:ext>
            </a:extLst>
          </p:cNvPr>
          <p:cNvGraphicFramePr>
            <a:graphicFrameLocks noChangeAspect="1"/>
          </p:cNvGraphicFramePr>
          <p:nvPr>
            <p:extLst>
              <p:ext uri="{D42A27DB-BD31-4B8C-83A1-F6EECF244321}">
                <p14:modId xmlns:p14="http://schemas.microsoft.com/office/powerpoint/2010/main" val="811957104"/>
              </p:ext>
            </p:extLst>
          </p:nvPr>
        </p:nvGraphicFramePr>
        <p:xfrm>
          <a:off x="3586481" y="3807716"/>
          <a:ext cx="1039243" cy="328740"/>
        </p:xfrm>
        <a:graphic>
          <a:graphicData uri="http://schemas.openxmlformats.org/presentationml/2006/ole">
            <mc:AlternateContent xmlns:mc="http://schemas.openxmlformats.org/markup-compatibility/2006">
              <mc:Choice xmlns:v="urn:schemas-microsoft-com:vml" Requires="v">
                <p:oleObj name="Equation" r:id="rId10" imgW="1245333" imgH="393494" progId="Equation.DSMT4">
                  <p:embed/>
                </p:oleObj>
              </mc:Choice>
              <mc:Fallback>
                <p:oleObj name="Equation" r:id="rId10" imgW="1245333" imgH="393494" progId="Equation.DSMT4">
                  <p:embed/>
                  <p:pic>
                    <p:nvPicPr>
                      <p:cNvPr id="0" name=""/>
                      <p:cNvPicPr/>
                      <p:nvPr/>
                    </p:nvPicPr>
                    <p:blipFill>
                      <a:blip r:embed="rId11"/>
                      <a:stretch>
                        <a:fillRect/>
                      </a:stretch>
                    </p:blipFill>
                    <p:spPr>
                      <a:xfrm>
                        <a:off x="3586481" y="3807716"/>
                        <a:ext cx="1039243" cy="32874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7C25B3E9-1B3E-B5DE-D57F-370A347A9DBD}"/>
              </a:ext>
            </a:extLst>
          </p:cNvPr>
          <p:cNvGraphicFramePr>
            <a:graphicFrameLocks noChangeAspect="1"/>
          </p:cNvGraphicFramePr>
          <p:nvPr>
            <p:extLst>
              <p:ext uri="{D42A27DB-BD31-4B8C-83A1-F6EECF244321}">
                <p14:modId xmlns:p14="http://schemas.microsoft.com/office/powerpoint/2010/main" val="1716230764"/>
              </p:ext>
            </p:extLst>
          </p:nvPr>
        </p:nvGraphicFramePr>
        <p:xfrm>
          <a:off x="4386130" y="4171411"/>
          <a:ext cx="687006" cy="615856"/>
        </p:xfrm>
        <a:graphic>
          <a:graphicData uri="http://schemas.openxmlformats.org/presentationml/2006/ole">
            <mc:AlternateContent xmlns:mc="http://schemas.openxmlformats.org/markup-compatibility/2006">
              <mc:Choice xmlns:v="urn:schemas-microsoft-com:vml" Requires="v">
                <p:oleObj name="Equation" r:id="rId12" imgW="934270" imgH="838470" progId="Equation.DSMT4">
                  <p:embed/>
                </p:oleObj>
              </mc:Choice>
              <mc:Fallback>
                <p:oleObj name="Equation" r:id="rId12" imgW="934270" imgH="838470" progId="Equation.DSMT4">
                  <p:embed/>
                  <p:pic>
                    <p:nvPicPr>
                      <p:cNvPr id="0" name=""/>
                      <p:cNvPicPr/>
                      <p:nvPr/>
                    </p:nvPicPr>
                    <p:blipFill>
                      <a:blip r:embed="rId13"/>
                      <a:stretch>
                        <a:fillRect/>
                      </a:stretch>
                    </p:blipFill>
                    <p:spPr>
                      <a:xfrm>
                        <a:off x="4386130" y="4171411"/>
                        <a:ext cx="687006" cy="615856"/>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16679B36-AF30-2FA1-2538-5CF762AD0A53}"/>
              </a:ext>
            </a:extLst>
          </p:cNvPr>
          <p:cNvGraphicFramePr>
            <a:graphicFrameLocks noChangeAspect="1"/>
          </p:cNvGraphicFramePr>
          <p:nvPr>
            <p:extLst>
              <p:ext uri="{D42A27DB-BD31-4B8C-83A1-F6EECF244321}">
                <p14:modId xmlns:p14="http://schemas.microsoft.com/office/powerpoint/2010/main" val="3612094133"/>
              </p:ext>
            </p:extLst>
          </p:nvPr>
        </p:nvGraphicFramePr>
        <p:xfrm>
          <a:off x="3828548" y="4729404"/>
          <a:ext cx="1419465" cy="660445"/>
        </p:xfrm>
        <a:graphic>
          <a:graphicData uri="http://schemas.openxmlformats.org/presentationml/2006/ole">
            <mc:AlternateContent xmlns:mc="http://schemas.openxmlformats.org/markup-compatibility/2006">
              <mc:Choice xmlns:v="urn:schemas-microsoft-com:vml" Requires="v">
                <p:oleObj name="Equation" r:id="rId14" imgW="1600319" imgH="745227" progId="Equation.DSMT4">
                  <p:embed/>
                </p:oleObj>
              </mc:Choice>
              <mc:Fallback>
                <p:oleObj name="Equation" r:id="rId14" imgW="1600319" imgH="745227" progId="Equation.DSMT4">
                  <p:embed/>
                  <p:pic>
                    <p:nvPicPr>
                      <p:cNvPr id="0" name=""/>
                      <p:cNvPicPr/>
                      <p:nvPr/>
                    </p:nvPicPr>
                    <p:blipFill>
                      <a:blip r:embed="rId15"/>
                      <a:stretch>
                        <a:fillRect/>
                      </a:stretch>
                    </p:blipFill>
                    <p:spPr>
                      <a:xfrm>
                        <a:off x="3828548" y="4729404"/>
                        <a:ext cx="1419465" cy="66044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E4A97DD6-381D-6D1D-52A8-512BBD6F49F2}"/>
              </a:ext>
            </a:extLst>
          </p:cNvPr>
          <p:cNvCxnSpPr/>
          <p:nvPr/>
        </p:nvCxnSpPr>
        <p:spPr>
          <a:xfrm flipV="1">
            <a:off x="0" y="106997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B9A41E58-51D3-01DA-72E0-21ED28D739D7}"/>
              </a:ext>
            </a:extLst>
          </p:cNvPr>
          <p:cNvSpPr txBox="1"/>
          <p:nvPr/>
        </p:nvSpPr>
        <p:spPr>
          <a:xfrm>
            <a:off x="39357" y="1339550"/>
            <a:ext cx="3505200" cy="644525"/>
          </a:xfrm>
          <a:prstGeom prst="rect">
            <a:avLst/>
          </a:prstGeom>
          <a:noFill/>
          <a:ln w="9525">
            <a:noFill/>
          </a:ln>
        </p:spPr>
        <p:txBody>
          <a:bodyPr>
            <a:spAutoFit/>
          </a:bodyPr>
          <a:lstStyle/>
          <a:p>
            <a:pPr algn="ctr">
              <a:spcBef>
                <a:spcPct val="50000"/>
              </a:spcBef>
              <a:buClr>
                <a:schemeClr val="bg1"/>
              </a:buClr>
              <a:defRPr/>
            </a:pPr>
            <a:r>
              <a:rPr lang="zh-CN" altLang="en-US" sz="3600" noProof="1">
                <a:solidFill>
                  <a:srgbClr val="FF0000"/>
                </a:solidFill>
                <a:effectLst>
                  <a:outerShdw blurRad="38100" dist="38100" dir="2700000">
                    <a:srgbClr val="C0C0C0"/>
                  </a:outerShdw>
                </a:effectLst>
                <a:latin typeface="Tahoma" panose="020B0604030504040204" pitchFamily="34" charset="0"/>
                <a:ea typeface="楷体_GB2312" pitchFamily="49" charset="-122"/>
              </a:rPr>
              <a:t>棱柱的展开图</a:t>
            </a:r>
          </a:p>
        </p:txBody>
      </p:sp>
      <p:sp>
        <p:nvSpPr>
          <p:cNvPr id="4" name="文本框 3">
            <a:extLst>
              <a:ext uri="{FF2B5EF4-FFF2-40B4-BE49-F238E27FC236}">
                <a16:creationId xmlns:a16="http://schemas.microsoft.com/office/drawing/2014/main" id="{F8EEEBC8-138D-5D25-4C78-0DD54BA57925}"/>
              </a:ext>
            </a:extLst>
          </p:cNvPr>
          <p:cNvSpPr txBox="1">
            <a:spLocks noChangeArrowheads="1"/>
          </p:cNvSpPr>
          <p:nvPr/>
        </p:nvSpPr>
        <p:spPr bwMode="auto">
          <a:xfrm>
            <a:off x="6941926" y="2555815"/>
            <a:ext cx="3505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ea typeface="楷体_GB2312" pitchFamily="49" charset="-122"/>
              </a:rPr>
              <a:t>正棱柱的侧面展开图</a:t>
            </a:r>
          </a:p>
        </p:txBody>
      </p:sp>
      <p:sp>
        <p:nvSpPr>
          <p:cNvPr id="6" name="文本框 5">
            <a:extLst>
              <a:ext uri="{FF2B5EF4-FFF2-40B4-BE49-F238E27FC236}">
                <a16:creationId xmlns:a16="http://schemas.microsoft.com/office/drawing/2014/main" id="{0513E61B-3F69-342A-42B1-C443A9395CB7}"/>
              </a:ext>
            </a:extLst>
          </p:cNvPr>
          <p:cNvSpPr txBox="1">
            <a:spLocks noChangeArrowheads="1"/>
          </p:cNvSpPr>
          <p:nvPr/>
        </p:nvSpPr>
        <p:spPr bwMode="auto">
          <a:xfrm>
            <a:off x="1193860" y="2436753"/>
            <a:ext cx="2133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bg1"/>
              </a:buClr>
            </a:pPr>
            <a:r>
              <a:rPr lang="zh-CN" altLang="en-US" sz="3600" b="0" dirty="0">
                <a:latin typeface="Times New Roman" panose="02020603050405020304" pitchFamily="18" charset="0"/>
                <a:ea typeface="隶书" panose="02010509060101010101" pitchFamily="49" charset="-122"/>
              </a:rPr>
              <a:t>侧面展开</a:t>
            </a:r>
          </a:p>
        </p:txBody>
      </p:sp>
      <p:pic>
        <p:nvPicPr>
          <p:cNvPr id="11" name="图片 5">
            <a:extLst>
              <a:ext uri="{FF2B5EF4-FFF2-40B4-BE49-F238E27FC236}">
                <a16:creationId xmlns:a16="http://schemas.microsoft.com/office/drawing/2014/main" id="{CED1C961-BB65-BF2E-FA05-632A66C66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997" y="3429000"/>
            <a:ext cx="2155825" cy="27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6">
            <a:extLst>
              <a:ext uri="{FF2B5EF4-FFF2-40B4-BE49-F238E27FC236}">
                <a16:creationId xmlns:a16="http://schemas.microsoft.com/office/drawing/2014/main" id="{E07C75FA-AA11-7BD5-52A2-14D8F0DAB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584" y="3617913"/>
            <a:ext cx="5965825"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71972F22-7660-9527-F79E-8226632D5431}"/>
              </a:ext>
            </a:extLst>
          </p:cNvPr>
          <p:cNvCxnSpPr/>
          <p:nvPr/>
        </p:nvCxnSpPr>
        <p:spPr>
          <a:xfrm flipV="1">
            <a:off x="0" y="106997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C41ABF31-7286-7299-1800-4D63A6E72E49}"/>
              </a:ext>
            </a:extLst>
          </p:cNvPr>
          <p:cNvPicPr>
            <a:picLocks noChangeAspect="1"/>
          </p:cNvPicPr>
          <p:nvPr/>
        </p:nvPicPr>
        <p:blipFill>
          <a:blip r:embed="rId2" cstate="print"/>
          <a:srcRect/>
          <a:stretch/>
        </p:blipFill>
        <p:spPr>
          <a:xfrm>
            <a:off x="3209606" y="-127409"/>
            <a:ext cx="1938128" cy="1288231"/>
          </a:xfrm>
          <a:prstGeom prst="rect">
            <a:avLst/>
          </a:prstGeom>
          <a:effectLst>
            <a:softEdge rad="419100"/>
          </a:effectLst>
        </p:spPr>
      </p:pic>
      <p:pic>
        <p:nvPicPr>
          <p:cNvPr id="3" name="图片 40963">
            <a:extLst>
              <a:ext uri="{FF2B5EF4-FFF2-40B4-BE49-F238E27FC236}">
                <a16:creationId xmlns:a16="http://schemas.microsoft.com/office/drawing/2014/main" id="{AB9EC894-371D-3B23-E2DF-C2870CBF5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486" y="2861543"/>
            <a:ext cx="287655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a:extLst>
              <a:ext uri="{FF2B5EF4-FFF2-40B4-BE49-F238E27FC236}">
                <a16:creationId xmlns:a16="http://schemas.microsoft.com/office/drawing/2014/main" id="{ADC03E52-FA10-AD7E-0D1B-96FF958679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4814" y="1300162"/>
            <a:ext cx="36957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6B69B5C9-AB35-A692-2A23-B4C5151CB482}"/>
              </a:ext>
            </a:extLst>
          </p:cNvPr>
          <p:cNvSpPr txBox="1">
            <a:spLocks noChangeArrowheads="1"/>
          </p:cNvSpPr>
          <p:nvPr/>
        </p:nvSpPr>
        <p:spPr bwMode="auto">
          <a:xfrm>
            <a:off x="989741" y="2023268"/>
            <a:ext cx="2133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600" b="0" dirty="0">
                <a:latin typeface="Times New Roman" panose="02020603050405020304" pitchFamily="18" charset="0"/>
                <a:ea typeface="隶书" panose="02010509060101010101" pitchFamily="49" charset="-122"/>
              </a:rPr>
              <a:t>侧面展开</a:t>
            </a:r>
          </a:p>
        </p:txBody>
      </p:sp>
      <p:sp>
        <p:nvSpPr>
          <p:cNvPr id="16" name="文本框 15">
            <a:extLst>
              <a:ext uri="{FF2B5EF4-FFF2-40B4-BE49-F238E27FC236}">
                <a16:creationId xmlns:a16="http://schemas.microsoft.com/office/drawing/2014/main" id="{11EE5267-FB24-E4A0-4DED-E6D34C1B1344}"/>
              </a:ext>
            </a:extLst>
          </p:cNvPr>
          <p:cNvSpPr txBox="1">
            <a:spLocks noChangeArrowheads="1"/>
          </p:cNvSpPr>
          <p:nvPr/>
        </p:nvSpPr>
        <p:spPr bwMode="auto">
          <a:xfrm>
            <a:off x="5562600" y="1763712"/>
            <a:ext cx="350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ea typeface="楷体_GB2312" pitchFamily="49" charset="-122"/>
              </a:rPr>
              <a:t>正棱锥的侧面展开图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8"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485B98D-678A-E1C9-6335-5E6C6E5D17F3}"/>
              </a:ext>
            </a:extLst>
          </p:cNvPr>
          <p:cNvCxnSpPr/>
          <p:nvPr/>
        </p:nvCxnSpPr>
        <p:spPr>
          <a:xfrm flipV="1">
            <a:off x="0" y="106997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7A2D73D-8167-0F82-4CB5-F80D98504396}"/>
              </a:ext>
            </a:extLst>
          </p:cNvPr>
          <p:cNvPicPr>
            <a:picLocks noChangeAspect="1"/>
          </p:cNvPicPr>
          <p:nvPr/>
        </p:nvPicPr>
        <p:blipFill>
          <a:blip r:embed="rId2" cstate="print"/>
          <a:stretch>
            <a:fillRect/>
          </a:stretch>
        </p:blipFill>
        <p:spPr>
          <a:xfrm>
            <a:off x="2847026" y="-138354"/>
            <a:ext cx="2524771" cy="1208617"/>
          </a:xfrm>
          <a:prstGeom prst="rect">
            <a:avLst/>
          </a:prstGeom>
          <a:effectLst>
            <a:softEdge rad="482600"/>
          </a:effectLst>
        </p:spPr>
      </p:pic>
      <p:sp>
        <p:nvSpPr>
          <p:cNvPr id="3" name="文本框 2">
            <a:extLst>
              <a:ext uri="{FF2B5EF4-FFF2-40B4-BE49-F238E27FC236}">
                <a16:creationId xmlns:a16="http://schemas.microsoft.com/office/drawing/2014/main" id="{BB4DF784-C291-7247-41CC-D08B7B4BD61F}"/>
              </a:ext>
            </a:extLst>
          </p:cNvPr>
          <p:cNvSpPr txBox="1">
            <a:spLocks noChangeArrowheads="1"/>
          </p:cNvSpPr>
          <p:nvPr/>
        </p:nvSpPr>
        <p:spPr bwMode="auto">
          <a:xfrm>
            <a:off x="822326" y="2026833"/>
            <a:ext cx="2133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600" b="0" dirty="0">
                <a:latin typeface="Times New Roman" panose="02020603050405020304" pitchFamily="18" charset="0"/>
                <a:ea typeface="隶书" panose="02010509060101010101" pitchFamily="49" charset="-122"/>
              </a:rPr>
              <a:t>侧面展开</a:t>
            </a:r>
          </a:p>
        </p:txBody>
      </p:sp>
      <p:grpSp>
        <p:nvGrpSpPr>
          <p:cNvPr id="4" name="组合 43013">
            <a:extLst>
              <a:ext uri="{FF2B5EF4-FFF2-40B4-BE49-F238E27FC236}">
                <a16:creationId xmlns:a16="http://schemas.microsoft.com/office/drawing/2014/main" id="{2BC2E4D2-3C2F-CF12-54F6-FA828F51BC2F}"/>
              </a:ext>
            </a:extLst>
          </p:cNvPr>
          <p:cNvGrpSpPr>
            <a:grpSpLocks/>
          </p:cNvGrpSpPr>
          <p:nvPr/>
        </p:nvGrpSpPr>
        <p:grpSpPr bwMode="auto">
          <a:xfrm>
            <a:off x="646113" y="2959099"/>
            <a:ext cx="2486025" cy="2600325"/>
            <a:chOff x="450" y="1522"/>
            <a:chExt cx="1566" cy="1638"/>
          </a:xfrm>
        </p:grpSpPr>
        <p:sp>
          <p:nvSpPr>
            <p:cNvPr id="6" name="任意多边形 43014">
              <a:extLst>
                <a:ext uri="{FF2B5EF4-FFF2-40B4-BE49-F238E27FC236}">
                  <a16:creationId xmlns:a16="http://schemas.microsoft.com/office/drawing/2014/main" id="{C95F812F-CA49-4322-CA52-671B89435AAF}"/>
                </a:ext>
              </a:extLst>
            </p:cNvPr>
            <p:cNvSpPr>
              <a:spLocks noChangeArrowheads="1"/>
            </p:cNvSpPr>
            <p:nvPr/>
          </p:nvSpPr>
          <p:spPr bwMode="auto">
            <a:xfrm>
              <a:off x="462" y="2152"/>
              <a:ext cx="1152" cy="990"/>
            </a:xfrm>
            <a:custGeom>
              <a:avLst/>
              <a:gdLst>
                <a:gd name="T0" fmla="*/ 474 w 1152"/>
                <a:gd name="T1" fmla="*/ 0 h 990"/>
                <a:gd name="T2" fmla="*/ 0 w 1152"/>
                <a:gd name="T3" fmla="*/ 990 h 990"/>
                <a:gd name="T4" fmla="*/ 1152 w 1152"/>
                <a:gd name="T5" fmla="*/ 990 h 990"/>
                <a:gd name="T6" fmla="*/ 918 w 1152"/>
                <a:gd name="T7" fmla="*/ 0 h 990"/>
                <a:gd name="T8" fmla="*/ 474 w 1152"/>
                <a:gd name="T9" fmla="*/ 0 h 990"/>
                <a:gd name="T10" fmla="*/ 0 60000 65536"/>
                <a:gd name="T11" fmla="*/ 0 60000 65536"/>
                <a:gd name="T12" fmla="*/ 0 60000 65536"/>
                <a:gd name="T13" fmla="*/ 0 60000 65536"/>
                <a:gd name="T14" fmla="*/ 0 60000 65536"/>
                <a:gd name="T15" fmla="*/ 0 w 1152"/>
                <a:gd name="T16" fmla="*/ 0 h 990"/>
                <a:gd name="T17" fmla="*/ 1152 w 1152"/>
                <a:gd name="T18" fmla="*/ 990 h 990"/>
              </a:gdLst>
              <a:ahLst/>
              <a:cxnLst>
                <a:cxn ang="T10">
                  <a:pos x="T0" y="T1"/>
                </a:cxn>
                <a:cxn ang="T11">
                  <a:pos x="T2" y="T3"/>
                </a:cxn>
                <a:cxn ang="T12">
                  <a:pos x="T4" y="T5"/>
                </a:cxn>
                <a:cxn ang="T13">
                  <a:pos x="T6" y="T7"/>
                </a:cxn>
                <a:cxn ang="T14">
                  <a:pos x="T8" y="T9"/>
                </a:cxn>
              </a:cxnLst>
              <a:rect l="T15" t="T16" r="T17" b="T18"/>
              <a:pathLst>
                <a:path w="1152" h="990">
                  <a:moveTo>
                    <a:pt x="474" y="0"/>
                  </a:moveTo>
                  <a:lnTo>
                    <a:pt x="0" y="990"/>
                  </a:lnTo>
                  <a:lnTo>
                    <a:pt x="1152" y="990"/>
                  </a:lnTo>
                  <a:lnTo>
                    <a:pt x="918" y="0"/>
                  </a:lnTo>
                  <a:lnTo>
                    <a:pt x="474" y="0"/>
                  </a:lnTo>
                  <a:close/>
                </a:path>
              </a:pathLst>
            </a:custGeom>
            <a:solidFill>
              <a:srgbClr val="8A66D9"/>
            </a:solidFill>
            <a:ln w="0">
              <a:solidFill>
                <a:srgbClr val="8A66D9"/>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直接连接符 43015">
              <a:extLst>
                <a:ext uri="{FF2B5EF4-FFF2-40B4-BE49-F238E27FC236}">
                  <a16:creationId xmlns:a16="http://schemas.microsoft.com/office/drawing/2014/main" id="{CF436282-0528-CD3E-2966-9EDA7AE7F557}"/>
                </a:ext>
              </a:extLst>
            </p:cNvPr>
            <p:cNvSpPr>
              <a:spLocks noChangeShapeType="1"/>
            </p:cNvSpPr>
            <p:nvPr/>
          </p:nvSpPr>
          <p:spPr bwMode="auto">
            <a:xfrm>
              <a:off x="462" y="3142"/>
              <a:ext cx="1152" cy="1"/>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直接连接符 43016">
              <a:extLst>
                <a:ext uri="{FF2B5EF4-FFF2-40B4-BE49-F238E27FC236}">
                  <a16:creationId xmlns:a16="http://schemas.microsoft.com/office/drawing/2014/main" id="{81EB6868-D47B-107C-B397-2892F2C9C5C2}"/>
                </a:ext>
              </a:extLst>
            </p:cNvPr>
            <p:cNvSpPr>
              <a:spLocks noChangeShapeType="1"/>
            </p:cNvSpPr>
            <p:nvPr/>
          </p:nvSpPr>
          <p:spPr bwMode="auto">
            <a:xfrm flipH="1">
              <a:off x="462" y="2722"/>
              <a:ext cx="384" cy="420"/>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直接连接符 43017">
              <a:extLst>
                <a:ext uri="{FF2B5EF4-FFF2-40B4-BE49-F238E27FC236}">
                  <a16:creationId xmlns:a16="http://schemas.microsoft.com/office/drawing/2014/main" id="{62655574-3F0E-F41F-10ED-EA1A26DEC650}"/>
                </a:ext>
              </a:extLst>
            </p:cNvPr>
            <p:cNvSpPr>
              <a:spLocks noChangeShapeType="1"/>
            </p:cNvSpPr>
            <p:nvPr/>
          </p:nvSpPr>
          <p:spPr bwMode="auto">
            <a:xfrm>
              <a:off x="846" y="2722"/>
              <a:ext cx="1152" cy="1"/>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直接连接符 43018">
              <a:extLst>
                <a:ext uri="{FF2B5EF4-FFF2-40B4-BE49-F238E27FC236}">
                  <a16:creationId xmlns:a16="http://schemas.microsoft.com/office/drawing/2014/main" id="{1D244F4B-C3D0-8267-2E03-AF9B2C7B572D}"/>
                </a:ext>
              </a:extLst>
            </p:cNvPr>
            <p:cNvSpPr>
              <a:spLocks noChangeShapeType="1"/>
            </p:cNvSpPr>
            <p:nvPr/>
          </p:nvSpPr>
          <p:spPr bwMode="auto">
            <a:xfrm flipH="1">
              <a:off x="1614" y="2728"/>
              <a:ext cx="384" cy="414"/>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直接连接符 43019">
              <a:extLst>
                <a:ext uri="{FF2B5EF4-FFF2-40B4-BE49-F238E27FC236}">
                  <a16:creationId xmlns:a16="http://schemas.microsoft.com/office/drawing/2014/main" id="{A0BE8608-9A70-45C3-F901-82E558F9B585}"/>
                </a:ext>
              </a:extLst>
            </p:cNvPr>
            <p:cNvSpPr>
              <a:spLocks noChangeShapeType="1"/>
            </p:cNvSpPr>
            <p:nvPr/>
          </p:nvSpPr>
          <p:spPr bwMode="auto">
            <a:xfrm flipH="1">
              <a:off x="846" y="1534"/>
              <a:ext cx="384" cy="1188"/>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直接连接符 43020">
              <a:extLst>
                <a:ext uri="{FF2B5EF4-FFF2-40B4-BE49-F238E27FC236}">
                  <a16:creationId xmlns:a16="http://schemas.microsoft.com/office/drawing/2014/main" id="{D7DDA2B6-07F8-F46F-7661-A9BE320DA7AF}"/>
                </a:ext>
              </a:extLst>
            </p:cNvPr>
            <p:cNvSpPr>
              <a:spLocks noChangeShapeType="1"/>
            </p:cNvSpPr>
            <p:nvPr/>
          </p:nvSpPr>
          <p:spPr bwMode="auto">
            <a:xfrm>
              <a:off x="936" y="2152"/>
              <a:ext cx="444" cy="1"/>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直接连接符 43021">
              <a:extLst>
                <a:ext uri="{FF2B5EF4-FFF2-40B4-BE49-F238E27FC236}">
                  <a16:creationId xmlns:a16="http://schemas.microsoft.com/office/drawing/2014/main" id="{189168DE-AC23-CCC7-24CA-BBA74B621109}"/>
                </a:ext>
              </a:extLst>
            </p:cNvPr>
            <p:cNvSpPr>
              <a:spLocks noChangeShapeType="1"/>
            </p:cNvSpPr>
            <p:nvPr/>
          </p:nvSpPr>
          <p:spPr bwMode="auto">
            <a:xfrm flipH="1">
              <a:off x="1380" y="1978"/>
              <a:ext cx="138" cy="174"/>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43022">
              <a:extLst>
                <a:ext uri="{FF2B5EF4-FFF2-40B4-BE49-F238E27FC236}">
                  <a16:creationId xmlns:a16="http://schemas.microsoft.com/office/drawing/2014/main" id="{7D80A8DD-32B3-60F5-50ED-50B25403350C}"/>
                </a:ext>
              </a:extLst>
            </p:cNvPr>
            <p:cNvSpPr>
              <a:spLocks noChangeShapeType="1"/>
            </p:cNvSpPr>
            <p:nvPr/>
          </p:nvSpPr>
          <p:spPr bwMode="auto">
            <a:xfrm>
              <a:off x="1086" y="1978"/>
              <a:ext cx="432" cy="1"/>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43023">
              <a:extLst>
                <a:ext uri="{FF2B5EF4-FFF2-40B4-BE49-F238E27FC236}">
                  <a16:creationId xmlns:a16="http://schemas.microsoft.com/office/drawing/2014/main" id="{4B3E7CA2-7122-BD33-A674-73A6BBB6886C}"/>
                </a:ext>
              </a:extLst>
            </p:cNvPr>
            <p:cNvSpPr>
              <a:spLocks noChangeShapeType="1"/>
            </p:cNvSpPr>
            <p:nvPr/>
          </p:nvSpPr>
          <p:spPr bwMode="auto">
            <a:xfrm flipH="1">
              <a:off x="936" y="1978"/>
              <a:ext cx="150" cy="174"/>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43024">
              <a:extLst>
                <a:ext uri="{FF2B5EF4-FFF2-40B4-BE49-F238E27FC236}">
                  <a16:creationId xmlns:a16="http://schemas.microsoft.com/office/drawing/2014/main" id="{F81571FD-E569-7ADC-17A1-A435717ABF48}"/>
                </a:ext>
              </a:extLst>
            </p:cNvPr>
            <p:cNvSpPr>
              <a:spLocks noChangeShapeType="1"/>
            </p:cNvSpPr>
            <p:nvPr/>
          </p:nvSpPr>
          <p:spPr bwMode="auto">
            <a:xfrm flipH="1">
              <a:off x="936" y="1542"/>
              <a:ext cx="294" cy="618"/>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43025">
              <a:extLst>
                <a:ext uri="{FF2B5EF4-FFF2-40B4-BE49-F238E27FC236}">
                  <a16:creationId xmlns:a16="http://schemas.microsoft.com/office/drawing/2014/main" id="{F70E3615-E71C-7470-C174-6CD825411A91}"/>
                </a:ext>
              </a:extLst>
            </p:cNvPr>
            <p:cNvSpPr>
              <a:spLocks noChangeShapeType="1"/>
            </p:cNvSpPr>
            <p:nvPr/>
          </p:nvSpPr>
          <p:spPr bwMode="auto">
            <a:xfrm flipH="1">
              <a:off x="1086" y="1542"/>
              <a:ext cx="144" cy="444"/>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43026">
              <a:extLst>
                <a:ext uri="{FF2B5EF4-FFF2-40B4-BE49-F238E27FC236}">
                  <a16:creationId xmlns:a16="http://schemas.microsoft.com/office/drawing/2014/main" id="{20258B37-770D-0862-578A-48C1B5383C1F}"/>
                </a:ext>
              </a:extLst>
            </p:cNvPr>
            <p:cNvSpPr>
              <a:spLocks noChangeShapeType="1"/>
            </p:cNvSpPr>
            <p:nvPr/>
          </p:nvSpPr>
          <p:spPr bwMode="auto">
            <a:xfrm>
              <a:off x="1230" y="1542"/>
              <a:ext cx="150" cy="618"/>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43027">
              <a:extLst>
                <a:ext uri="{FF2B5EF4-FFF2-40B4-BE49-F238E27FC236}">
                  <a16:creationId xmlns:a16="http://schemas.microsoft.com/office/drawing/2014/main" id="{359E9685-28BF-D328-49A3-A21C145831D5}"/>
                </a:ext>
              </a:extLst>
            </p:cNvPr>
            <p:cNvSpPr>
              <a:spLocks noChangeShapeType="1"/>
            </p:cNvSpPr>
            <p:nvPr/>
          </p:nvSpPr>
          <p:spPr bwMode="auto">
            <a:xfrm>
              <a:off x="1230" y="1542"/>
              <a:ext cx="288" cy="444"/>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直接连接符 43028">
              <a:extLst>
                <a:ext uri="{FF2B5EF4-FFF2-40B4-BE49-F238E27FC236}">
                  <a16:creationId xmlns:a16="http://schemas.microsoft.com/office/drawing/2014/main" id="{CC95605D-2027-EC1D-8E78-9AAF77B64569}"/>
                </a:ext>
              </a:extLst>
            </p:cNvPr>
            <p:cNvSpPr>
              <a:spLocks noChangeShapeType="1"/>
            </p:cNvSpPr>
            <p:nvPr/>
          </p:nvSpPr>
          <p:spPr bwMode="auto">
            <a:xfrm flipH="1">
              <a:off x="1038" y="2152"/>
              <a:ext cx="120" cy="99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直接连接符 43029">
              <a:extLst>
                <a:ext uri="{FF2B5EF4-FFF2-40B4-BE49-F238E27FC236}">
                  <a16:creationId xmlns:a16="http://schemas.microsoft.com/office/drawing/2014/main" id="{79FFB0F0-44C9-2AEF-0FB0-A1767BBFACD7}"/>
                </a:ext>
              </a:extLst>
            </p:cNvPr>
            <p:cNvSpPr>
              <a:spLocks noChangeShapeType="1"/>
            </p:cNvSpPr>
            <p:nvPr/>
          </p:nvSpPr>
          <p:spPr bwMode="auto">
            <a:xfrm>
              <a:off x="1044" y="3082"/>
              <a:ext cx="66" cy="1"/>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直接连接符 43030">
              <a:extLst>
                <a:ext uri="{FF2B5EF4-FFF2-40B4-BE49-F238E27FC236}">
                  <a16:creationId xmlns:a16="http://schemas.microsoft.com/office/drawing/2014/main" id="{079051D8-03F2-2004-1C2E-8B6F46895FDF}"/>
                </a:ext>
              </a:extLst>
            </p:cNvPr>
            <p:cNvSpPr>
              <a:spLocks noChangeShapeType="1"/>
            </p:cNvSpPr>
            <p:nvPr/>
          </p:nvSpPr>
          <p:spPr bwMode="auto">
            <a:xfrm flipH="1">
              <a:off x="1098" y="3082"/>
              <a:ext cx="12" cy="6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直接连接符 43031">
              <a:extLst>
                <a:ext uri="{FF2B5EF4-FFF2-40B4-BE49-F238E27FC236}">
                  <a16:creationId xmlns:a16="http://schemas.microsoft.com/office/drawing/2014/main" id="{FA9E4540-3AA6-FC55-9A5C-EC9F63D480B8}"/>
                </a:ext>
              </a:extLst>
            </p:cNvPr>
            <p:cNvSpPr>
              <a:spLocks noChangeShapeType="1"/>
            </p:cNvSpPr>
            <p:nvPr/>
          </p:nvSpPr>
          <p:spPr bwMode="auto">
            <a:xfrm flipH="1">
              <a:off x="462" y="2160"/>
              <a:ext cx="470" cy="982"/>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直接连接符 43032">
              <a:extLst>
                <a:ext uri="{FF2B5EF4-FFF2-40B4-BE49-F238E27FC236}">
                  <a16:creationId xmlns:a16="http://schemas.microsoft.com/office/drawing/2014/main" id="{F9CF216B-EA82-A7D6-385C-B88BCA838B4E}"/>
                </a:ext>
              </a:extLst>
            </p:cNvPr>
            <p:cNvSpPr>
              <a:spLocks noChangeShapeType="1"/>
            </p:cNvSpPr>
            <p:nvPr/>
          </p:nvSpPr>
          <p:spPr bwMode="auto">
            <a:xfrm>
              <a:off x="1380" y="2152"/>
              <a:ext cx="234" cy="990"/>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直接连接符 43033">
              <a:extLst>
                <a:ext uri="{FF2B5EF4-FFF2-40B4-BE49-F238E27FC236}">
                  <a16:creationId xmlns:a16="http://schemas.microsoft.com/office/drawing/2014/main" id="{D57B5FB4-8432-8503-4F6F-33231EDD0A8E}"/>
                </a:ext>
              </a:extLst>
            </p:cNvPr>
            <p:cNvSpPr>
              <a:spLocks noChangeShapeType="1"/>
            </p:cNvSpPr>
            <p:nvPr/>
          </p:nvSpPr>
          <p:spPr bwMode="auto">
            <a:xfrm>
              <a:off x="1518" y="1978"/>
              <a:ext cx="480" cy="744"/>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矩形 43034">
              <a:extLst>
                <a:ext uri="{FF2B5EF4-FFF2-40B4-BE49-F238E27FC236}">
                  <a16:creationId xmlns:a16="http://schemas.microsoft.com/office/drawing/2014/main" id="{F224E001-8839-58B3-04BB-C2E1F95594CF}"/>
                </a:ext>
              </a:extLst>
            </p:cNvPr>
            <p:cNvSpPr>
              <a:spLocks noChangeArrowheads="1"/>
            </p:cNvSpPr>
            <p:nvPr/>
          </p:nvSpPr>
          <p:spPr bwMode="auto">
            <a:xfrm>
              <a:off x="1110" y="2818"/>
              <a:ext cx="16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b="0" i="1">
                  <a:solidFill>
                    <a:srgbClr val="FFFF00"/>
                  </a:solidFill>
                  <a:latin typeface="Times New Roman" panose="02020603050405020304" pitchFamily="18" charset="0"/>
                </a:rPr>
                <a:t>h'</a:t>
              </a:r>
            </a:p>
          </p:txBody>
        </p:sp>
        <p:sp>
          <p:nvSpPr>
            <p:cNvPr id="31" name="椭圆 43035">
              <a:extLst>
                <a:ext uri="{FF2B5EF4-FFF2-40B4-BE49-F238E27FC236}">
                  <a16:creationId xmlns:a16="http://schemas.microsoft.com/office/drawing/2014/main" id="{33228B13-2F6F-4078-C110-242244939F9B}"/>
                </a:ext>
              </a:extLst>
            </p:cNvPr>
            <p:cNvSpPr>
              <a:spLocks noChangeArrowheads="1"/>
            </p:cNvSpPr>
            <p:nvPr/>
          </p:nvSpPr>
          <p:spPr bwMode="auto">
            <a:xfrm>
              <a:off x="450" y="3130"/>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椭圆 43036">
              <a:extLst>
                <a:ext uri="{FF2B5EF4-FFF2-40B4-BE49-F238E27FC236}">
                  <a16:creationId xmlns:a16="http://schemas.microsoft.com/office/drawing/2014/main" id="{033767AD-4F6C-C989-EF36-DC64EEE8E327}"/>
                </a:ext>
              </a:extLst>
            </p:cNvPr>
            <p:cNvSpPr>
              <a:spLocks noChangeArrowheads="1"/>
            </p:cNvSpPr>
            <p:nvPr/>
          </p:nvSpPr>
          <p:spPr bwMode="auto">
            <a:xfrm>
              <a:off x="1602" y="3130"/>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 name="椭圆 43037">
              <a:extLst>
                <a:ext uri="{FF2B5EF4-FFF2-40B4-BE49-F238E27FC236}">
                  <a16:creationId xmlns:a16="http://schemas.microsoft.com/office/drawing/2014/main" id="{8133B897-5AD0-36B0-AD90-7E3DD0FE4356}"/>
                </a:ext>
              </a:extLst>
            </p:cNvPr>
            <p:cNvSpPr>
              <a:spLocks noChangeArrowheads="1"/>
            </p:cNvSpPr>
            <p:nvPr/>
          </p:nvSpPr>
          <p:spPr bwMode="auto">
            <a:xfrm>
              <a:off x="834" y="2710"/>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椭圆 43038">
              <a:extLst>
                <a:ext uri="{FF2B5EF4-FFF2-40B4-BE49-F238E27FC236}">
                  <a16:creationId xmlns:a16="http://schemas.microsoft.com/office/drawing/2014/main" id="{612AB756-C3FF-FD71-469B-32CEFAD78491}"/>
                </a:ext>
              </a:extLst>
            </p:cNvPr>
            <p:cNvSpPr>
              <a:spLocks noChangeArrowheads="1"/>
            </p:cNvSpPr>
            <p:nvPr/>
          </p:nvSpPr>
          <p:spPr bwMode="auto">
            <a:xfrm>
              <a:off x="1986" y="2716"/>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 name="椭圆 43039">
              <a:extLst>
                <a:ext uri="{FF2B5EF4-FFF2-40B4-BE49-F238E27FC236}">
                  <a16:creationId xmlns:a16="http://schemas.microsoft.com/office/drawing/2014/main" id="{300916C5-95C0-5187-E757-5ABD21857EA7}"/>
                </a:ext>
              </a:extLst>
            </p:cNvPr>
            <p:cNvSpPr>
              <a:spLocks noChangeArrowheads="1"/>
            </p:cNvSpPr>
            <p:nvPr/>
          </p:nvSpPr>
          <p:spPr bwMode="auto">
            <a:xfrm>
              <a:off x="1986" y="2710"/>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 name="椭圆 43040">
              <a:extLst>
                <a:ext uri="{FF2B5EF4-FFF2-40B4-BE49-F238E27FC236}">
                  <a16:creationId xmlns:a16="http://schemas.microsoft.com/office/drawing/2014/main" id="{44C22451-C3BB-DF30-8762-6BEBA807744B}"/>
                </a:ext>
              </a:extLst>
            </p:cNvPr>
            <p:cNvSpPr>
              <a:spLocks noChangeArrowheads="1"/>
            </p:cNvSpPr>
            <p:nvPr/>
          </p:nvSpPr>
          <p:spPr bwMode="auto">
            <a:xfrm>
              <a:off x="1218" y="152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椭圆 43041">
              <a:extLst>
                <a:ext uri="{FF2B5EF4-FFF2-40B4-BE49-F238E27FC236}">
                  <a16:creationId xmlns:a16="http://schemas.microsoft.com/office/drawing/2014/main" id="{120EAECF-9D4E-5C29-CE57-A453F0451EC4}"/>
                </a:ext>
              </a:extLst>
            </p:cNvPr>
            <p:cNvSpPr>
              <a:spLocks noChangeArrowheads="1"/>
            </p:cNvSpPr>
            <p:nvPr/>
          </p:nvSpPr>
          <p:spPr bwMode="auto">
            <a:xfrm>
              <a:off x="924" y="2140"/>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 name="椭圆 43042">
              <a:extLst>
                <a:ext uri="{FF2B5EF4-FFF2-40B4-BE49-F238E27FC236}">
                  <a16:creationId xmlns:a16="http://schemas.microsoft.com/office/drawing/2014/main" id="{61D3F427-CE6D-35F4-B0CF-973D548EF2F2}"/>
                </a:ext>
              </a:extLst>
            </p:cNvPr>
            <p:cNvSpPr>
              <a:spLocks noChangeArrowheads="1"/>
            </p:cNvSpPr>
            <p:nvPr/>
          </p:nvSpPr>
          <p:spPr bwMode="auto">
            <a:xfrm>
              <a:off x="1368" y="2140"/>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 name="椭圆 43043">
              <a:extLst>
                <a:ext uri="{FF2B5EF4-FFF2-40B4-BE49-F238E27FC236}">
                  <a16:creationId xmlns:a16="http://schemas.microsoft.com/office/drawing/2014/main" id="{ECEEAF50-D3D3-BF1B-A800-BCBF4E26E274}"/>
                </a:ext>
              </a:extLst>
            </p:cNvPr>
            <p:cNvSpPr>
              <a:spLocks noChangeArrowheads="1"/>
            </p:cNvSpPr>
            <p:nvPr/>
          </p:nvSpPr>
          <p:spPr bwMode="auto">
            <a:xfrm>
              <a:off x="1506" y="1966"/>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椭圆 43044">
              <a:extLst>
                <a:ext uri="{FF2B5EF4-FFF2-40B4-BE49-F238E27FC236}">
                  <a16:creationId xmlns:a16="http://schemas.microsoft.com/office/drawing/2014/main" id="{8C02AD54-0636-39E2-F9F8-D1C9684E2459}"/>
                </a:ext>
              </a:extLst>
            </p:cNvPr>
            <p:cNvSpPr>
              <a:spLocks noChangeArrowheads="1"/>
            </p:cNvSpPr>
            <p:nvPr/>
          </p:nvSpPr>
          <p:spPr bwMode="auto">
            <a:xfrm>
              <a:off x="1074" y="1966"/>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1" name="组合 43045">
            <a:extLst>
              <a:ext uri="{FF2B5EF4-FFF2-40B4-BE49-F238E27FC236}">
                <a16:creationId xmlns:a16="http://schemas.microsoft.com/office/drawing/2014/main" id="{29F9F723-A956-BE50-AECD-8C8BD68F2D2A}"/>
              </a:ext>
            </a:extLst>
          </p:cNvPr>
          <p:cNvGrpSpPr>
            <a:grpSpLocks/>
          </p:cNvGrpSpPr>
          <p:nvPr/>
        </p:nvGrpSpPr>
        <p:grpSpPr bwMode="auto">
          <a:xfrm>
            <a:off x="7564437" y="1530349"/>
            <a:ext cx="3352800" cy="4362450"/>
            <a:chOff x="3307" y="984"/>
            <a:chExt cx="2112" cy="2748"/>
          </a:xfrm>
        </p:grpSpPr>
        <p:sp>
          <p:nvSpPr>
            <p:cNvPr id="42" name="任意多边形 43046">
              <a:extLst>
                <a:ext uri="{FF2B5EF4-FFF2-40B4-BE49-F238E27FC236}">
                  <a16:creationId xmlns:a16="http://schemas.microsoft.com/office/drawing/2014/main" id="{9A570D9E-ED64-E92D-C465-7B0F3B7EC74B}"/>
                </a:ext>
              </a:extLst>
            </p:cNvPr>
            <p:cNvSpPr>
              <a:spLocks noChangeArrowheads="1"/>
            </p:cNvSpPr>
            <p:nvPr/>
          </p:nvSpPr>
          <p:spPr bwMode="auto">
            <a:xfrm>
              <a:off x="3319" y="2772"/>
              <a:ext cx="1188" cy="942"/>
            </a:xfrm>
            <a:custGeom>
              <a:avLst/>
              <a:gdLst>
                <a:gd name="T0" fmla="*/ 822 w 1188"/>
                <a:gd name="T1" fmla="*/ 0 h 942"/>
                <a:gd name="T2" fmla="*/ 1188 w 1188"/>
                <a:gd name="T3" fmla="*/ 942 h 942"/>
                <a:gd name="T4" fmla="*/ 0 w 1188"/>
                <a:gd name="T5" fmla="*/ 942 h 942"/>
                <a:gd name="T6" fmla="*/ 366 w 1188"/>
                <a:gd name="T7" fmla="*/ 0 h 942"/>
                <a:gd name="T8" fmla="*/ 822 w 1188"/>
                <a:gd name="T9" fmla="*/ 0 h 942"/>
                <a:gd name="T10" fmla="*/ 0 60000 65536"/>
                <a:gd name="T11" fmla="*/ 0 60000 65536"/>
                <a:gd name="T12" fmla="*/ 0 60000 65536"/>
                <a:gd name="T13" fmla="*/ 0 60000 65536"/>
                <a:gd name="T14" fmla="*/ 0 60000 65536"/>
                <a:gd name="T15" fmla="*/ 0 w 1188"/>
                <a:gd name="T16" fmla="*/ 0 h 942"/>
                <a:gd name="T17" fmla="*/ 1188 w 1188"/>
                <a:gd name="T18" fmla="*/ 942 h 942"/>
              </a:gdLst>
              <a:ahLst/>
              <a:cxnLst>
                <a:cxn ang="T10">
                  <a:pos x="T0" y="T1"/>
                </a:cxn>
                <a:cxn ang="T11">
                  <a:pos x="T2" y="T3"/>
                </a:cxn>
                <a:cxn ang="T12">
                  <a:pos x="T4" y="T5"/>
                </a:cxn>
                <a:cxn ang="T13">
                  <a:pos x="T6" y="T7"/>
                </a:cxn>
                <a:cxn ang="T14">
                  <a:pos x="T8" y="T9"/>
                </a:cxn>
              </a:cxnLst>
              <a:rect l="T15" t="T16" r="T17" b="T18"/>
              <a:pathLst>
                <a:path w="1188" h="942">
                  <a:moveTo>
                    <a:pt x="822" y="0"/>
                  </a:moveTo>
                  <a:lnTo>
                    <a:pt x="1188" y="942"/>
                  </a:lnTo>
                  <a:lnTo>
                    <a:pt x="0" y="942"/>
                  </a:lnTo>
                  <a:lnTo>
                    <a:pt x="366" y="0"/>
                  </a:lnTo>
                  <a:lnTo>
                    <a:pt x="822" y="0"/>
                  </a:lnTo>
                  <a:close/>
                </a:path>
              </a:pathLst>
            </a:custGeom>
            <a:solidFill>
              <a:srgbClr val="8A66D9"/>
            </a:solidFill>
            <a:ln w="0">
              <a:solidFill>
                <a:srgbClr val="8A66D9"/>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 name="直接连接符 43047">
              <a:extLst>
                <a:ext uri="{FF2B5EF4-FFF2-40B4-BE49-F238E27FC236}">
                  <a16:creationId xmlns:a16="http://schemas.microsoft.com/office/drawing/2014/main" id="{F2DDB9C1-898C-D0F6-703E-73C668547F58}"/>
                </a:ext>
              </a:extLst>
            </p:cNvPr>
            <p:cNvSpPr>
              <a:spLocks noChangeShapeType="1"/>
            </p:cNvSpPr>
            <p:nvPr/>
          </p:nvSpPr>
          <p:spPr bwMode="auto">
            <a:xfrm>
              <a:off x="3319" y="3714"/>
              <a:ext cx="1188" cy="1"/>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直接连接符 43048">
              <a:extLst>
                <a:ext uri="{FF2B5EF4-FFF2-40B4-BE49-F238E27FC236}">
                  <a16:creationId xmlns:a16="http://schemas.microsoft.com/office/drawing/2014/main" id="{A6D63BB3-B5E5-FB1F-088C-EF85ABC989F1}"/>
                </a:ext>
              </a:extLst>
            </p:cNvPr>
            <p:cNvSpPr>
              <a:spLocks noChangeShapeType="1"/>
            </p:cNvSpPr>
            <p:nvPr/>
          </p:nvSpPr>
          <p:spPr bwMode="auto">
            <a:xfrm flipH="1">
              <a:off x="4507" y="2958"/>
              <a:ext cx="762" cy="756"/>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直接连接符 43049">
              <a:extLst>
                <a:ext uri="{FF2B5EF4-FFF2-40B4-BE49-F238E27FC236}">
                  <a16:creationId xmlns:a16="http://schemas.microsoft.com/office/drawing/2014/main" id="{820826D5-DDF6-33B3-AA51-C8899151136C}"/>
                </a:ext>
              </a:extLst>
            </p:cNvPr>
            <p:cNvSpPr>
              <a:spLocks noChangeShapeType="1"/>
            </p:cNvSpPr>
            <p:nvPr/>
          </p:nvSpPr>
          <p:spPr bwMode="auto">
            <a:xfrm>
              <a:off x="3661" y="2784"/>
              <a:ext cx="456" cy="1"/>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直接连接符 43050">
              <a:extLst>
                <a:ext uri="{FF2B5EF4-FFF2-40B4-BE49-F238E27FC236}">
                  <a16:creationId xmlns:a16="http://schemas.microsoft.com/office/drawing/2014/main" id="{5980ACD5-DBB0-D6C8-A0CA-99EE002CABC4}"/>
                </a:ext>
              </a:extLst>
            </p:cNvPr>
            <p:cNvSpPr>
              <a:spLocks noChangeShapeType="1"/>
            </p:cNvSpPr>
            <p:nvPr/>
          </p:nvSpPr>
          <p:spPr bwMode="auto">
            <a:xfrm flipH="1">
              <a:off x="4117" y="2490"/>
              <a:ext cx="288" cy="294"/>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直接连接符 43051">
              <a:extLst>
                <a:ext uri="{FF2B5EF4-FFF2-40B4-BE49-F238E27FC236}">
                  <a16:creationId xmlns:a16="http://schemas.microsoft.com/office/drawing/2014/main" id="{AFD17699-77F0-834A-B92E-F150EFDA252A}"/>
                </a:ext>
              </a:extLst>
            </p:cNvPr>
            <p:cNvSpPr>
              <a:spLocks noChangeShapeType="1"/>
            </p:cNvSpPr>
            <p:nvPr/>
          </p:nvSpPr>
          <p:spPr bwMode="auto">
            <a:xfrm flipH="1">
              <a:off x="5263" y="1944"/>
              <a:ext cx="138" cy="1014"/>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直接连接符 43052">
              <a:extLst>
                <a:ext uri="{FF2B5EF4-FFF2-40B4-BE49-F238E27FC236}">
                  <a16:creationId xmlns:a16="http://schemas.microsoft.com/office/drawing/2014/main" id="{03922C80-9071-049E-0605-65525F391CB1}"/>
                </a:ext>
              </a:extLst>
            </p:cNvPr>
            <p:cNvSpPr>
              <a:spLocks noChangeShapeType="1"/>
            </p:cNvSpPr>
            <p:nvPr/>
          </p:nvSpPr>
          <p:spPr bwMode="auto">
            <a:xfrm>
              <a:off x="4843" y="984"/>
              <a:ext cx="558" cy="960"/>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直接连接符 43053">
              <a:extLst>
                <a:ext uri="{FF2B5EF4-FFF2-40B4-BE49-F238E27FC236}">
                  <a16:creationId xmlns:a16="http://schemas.microsoft.com/office/drawing/2014/main" id="{C8F95542-0D3D-66B8-4BAC-21F1AC14A6DD}"/>
                </a:ext>
              </a:extLst>
            </p:cNvPr>
            <p:cNvSpPr>
              <a:spLocks noChangeShapeType="1"/>
            </p:cNvSpPr>
            <p:nvPr/>
          </p:nvSpPr>
          <p:spPr bwMode="auto">
            <a:xfrm flipH="1">
              <a:off x="4405" y="2106"/>
              <a:ext cx="60" cy="384"/>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直接连接符 43054">
              <a:extLst>
                <a:ext uri="{FF2B5EF4-FFF2-40B4-BE49-F238E27FC236}">
                  <a16:creationId xmlns:a16="http://schemas.microsoft.com/office/drawing/2014/main" id="{F54F36EE-8608-44FD-5C5E-DD874984FE3D}"/>
                </a:ext>
              </a:extLst>
            </p:cNvPr>
            <p:cNvSpPr>
              <a:spLocks noChangeShapeType="1"/>
            </p:cNvSpPr>
            <p:nvPr/>
          </p:nvSpPr>
          <p:spPr bwMode="auto">
            <a:xfrm>
              <a:off x="4225" y="1764"/>
              <a:ext cx="240" cy="342"/>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直接连接符 43055">
              <a:extLst>
                <a:ext uri="{FF2B5EF4-FFF2-40B4-BE49-F238E27FC236}">
                  <a16:creationId xmlns:a16="http://schemas.microsoft.com/office/drawing/2014/main" id="{217F5BB8-868B-AE28-80A5-2149E543EBE3}"/>
                </a:ext>
              </a:extLst>
            </p:cNvPr>
            <p:cNvSpPr>
              <a:spLocks noChangeShapeType="1"/>
            </p:cNvSpPr>
            <p:nvPr/>
          </p:nvSpPr>
          <p:spPr bwMode="auto">
            <a:xfrm>
              <a:off x="3913" y="2772"/>
              <a:ext cx="1" cy="94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直接连接符 43056">
              <a:extLst>
                <a:ext uri="{FF2B5EF4-FFF2-40B4-BE49-F238E27FC236}">
                  <a16:creationId xmlns:a16="http://schemas.microsoft.com/office/drawing/2014/main" id="{EC94F939-4F6E-053F-51D5-C205E0C6230E}"/>
                </a:ext>
              </a:extLst>
            </p:cNvPr>
            <p:cNvSpPr>
              <a:spLocks noChangeShapeType="1"/>
            </p:cNvSpPr>
            <p:nvPr/>
          </p:nvSpPr>
          <p:spPr bwMode="auto">
            <a:xfrm>
              <a:off x="3913" y="3630"/>
              <a:ext cx="90" cy="1"/>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直接连接符 43057">
              <a:extLst>
                <a:ext uri="{FF2B5EF4-FFF2-40B4-BE49-F238E27FC236}">
                  <a16:creationId xmlns:a16="http://schemas.microsoft.com/office/drawing/2014/main" id="{4DAB162A-60E0-5A8E-58DF-86381909E6D6}"/>
                </a:ext>
              </a:extLst>
            </p:cNvPr>
            <p:cNvSpPr>
              <a:spLocks noChangeShapeType="1"/>
            </p:cNvSpPr>
            <p:nvPr/>
          </p:nvSpPr>
          <p:spPr bwMode="auto">
            <a:xfrm>
              <a:off x="4003" y="3630"/>
              <a:ext cx="1" cy="8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直接连接符 43058">
              <a:extLst>
                <a:ext uri="{FF2B5EF4-FFF2-40B4-BE49-F238E27FC236}">
                  <a16:creationId xmlns:a16="http://schemas.microsoft.com/office/drawing/2014/main" id="{923F5FD6-B9B2-FD84-05EC-1CEB3F2C73F5}"/>
                </a:ext>
              </a:extLst>
            </p:cNvPr>
            <p:cNvSpPr>
              <a:spLocks noChangeShapeType="1"/>
            </p:cNvSpPr>
            <p:nvPr/>
          </p:nvSpPr>
          <p:spPr bwMode="auto">
            <a:xfrm flipH="1">
              <a:off x="3684" y="2172"/>
              <a:ext cx="228" cy="588"/>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直接连接符 43059">
              <a:extLst>
                <a:ext uri="{FF2B5EF4-FFF2-40B4-BE49-F238E27FC236}">
                  <a16:creationId xmlns:a16="http://schemas.microsoft.com/office/drawing/2014/main" id="{11818A85-BD63-3EDD-F4A4-168912EFF351}"/>
                </a:ext>
              </a:extLst>
            </p:cNvPr>
            <p:cNvSpPr>
              <a:spLocks noChangeShapeType="1"/>
            </p:cNvSpPr>
            <p:nvPr/>
          </p:nvSpPr>
          <p:spPr bwMode="auto">
            <a:xfrm>
              <a:off x="3912" y="2172"/>
              <a:ext cx="228" cy="588"/>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直接连接符 43060">
              <a:extLst>
                <a:ext uri="{FF2B5EF4-FFF2-40B4-BE49-F238E27FC236}">
                  <a16:creationId xmlns:a16="http://schemas.microsoft.com/office/drawing/2014/main" id="{3F85418F-9D34-F6D0-D689-DBD791470E5F}"/>
                </a:ext>
              </a:extLst>
            </p:cNvPr>
            <p:cNvSpPr>
              <a:spLocks noChangeShapeType="1"/>
            </p:cNvSpPr>
            <p:nvPr/>
          </p:nvSpPr>
          <p:spPr bwMode="auto">
            <a:xfrm flipH="1">
              <a:off x="3912" y="2082"/>
              <a:ext cx="576" cy="90"/>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直接连接符 43061">
              <a:extLst>
                <a:ext uri="{FF2B5EF4-FFF2-40B4-BE49-F238E27FC236}">
                  <a16:creationId xmlns:a16="http://schemas.microsoft.com/office/drawing/2014/main" id="{3291B4E7-5D42-0E8E-963D-84DE2CC75AA2}"/>
                </a:ext>
              </a:extLst>
            </p:cNvPr>
            <p:cNvSpPr>
              <a:spLocks noChangeShapeType="1"/>
            </p:cNvSpPr>
            <p:nvPr/>
          </p:nvSpPr>
          <p:spPr bwMode="auto">
            <a:xfrm flipH="1">
              <a:off x="3912" y="1740"/>
              <a:ext cx="336" cy="432"/>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直接连接符 43062">
              <a:extLst>
                <a:ext uri="{FF2B5EF4-FFF2-40B4-BE49-F238E27FC236}">
                  <a16:creationId xmlns:a16="http://schemas.microsoft.com/office/drawing/2014/main" id="{B297733C-1B48-7C10-03C2-761B2AFE75A1}"/>
                </a:ext>
              </a:extLst>
            </p:cNvPr>
            <p:cNvSpPr>
              <a:spLocks noChangeShapeType="1"/>
            </p:cNvSpPr>
            <p:nvPr/>
          </p:nvSpPr>
          <p:spPr bwMode="auto">
            <a:xfrm>
              <a:off x="3912" y="2172"/>
              <a:ext cx="516" cy="294"/>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直接连接符 43063">
              <a:extLst>
                <a:ext uri="{FF2B5EF4-FFF2-40B4-BE49-F238E27FC236}">
                  <a16:creationId xmlns:a16="http://schemas.microsoft.com/office/drawing/2014/main" id="{8A66A4DF-633D-763B-A922-199587515F2B}"/>
                </a:ext>
              </a:extLst>
            </p:cNvPr>
            <p:cNvSpPr>
              <a:spLocks noChangeShapeType="1"/>
            </p:cNvSpPr>
            <p:nvPr/>
          </p:nvSpPr>
          <p:spPr bwMode="auto">
            <a:xfrm flipH="1">
              <a:off x="3319" y="2772"/>
              <a:ext cx="366" cy="942"/>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直接连接符 43064">
              <a:extLst>
                <a:ext uri="{FF2B5EF4-FFF2-40B4-BE49-F238E27FC236}">
                  <a16:creationId xmlns:a16="http://schemas.microsoft.com/office/drawing/2014/main" id="{55F1A3F1-3C10-A542-F6C3-8AE4152AAC7B}"/>
                </a:ext>
              </a:extLst>
            </p:cNvPr>
            <p:cNvSpPr>
              <a:spLocks noChangeShapeType="1"/>
            </p:cNvSpPr>
            <p:nvPr/>
          </p:nvSpPr>
          <p:spPr bwMode="auto">
            <a:xfrm>
              <a:off x="4141" y="2772"/>
              <a:ext cx="366" cy="942"/>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直接连接符 43065">
              <a:extLst>
                <a:ext uri="{FF2B5EF4-FFF2-40B4-BE49-F238E27FC236}">
                  <a16:creationId xmlns:a16="http://schemas.microsoft.com/office/drawing/2014/main" id="{21FE75AC-E96D-BD58-505C-8FD4BD973D0D}"/>
                </a:ext>
              </a:extLst>
            </p:cNvPr>
            <p:cNvSpPr>
              <a:spLocks noChangeShapeType="1"/>
            </p:cNvSpPr>
            <p:nvPr/>
          </p:nvSpPr>
          <p:spPr bwMode="auto">
            <a:xfrm>
              <a:off x="4429" y="2478"/>
              <a:ext cx="834" cy="480"/>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直接连接符 43066">
              <a:extLst>
                <a:ext uri="{FF2B5EF4-FFF2-40B4-BE49-F238E27FC236}">
                  <a16:creationId xmlns:a16="http://schemas.microsoft.com/office/drawing/2014/main" id="{6B5C2486-B43B-AA28-EEF6-EA5947990FB9}"/>
                </a:ext>
              </a:extLst>
            </p:cNvPr>
            <p:cNvSpPr>
              <a:spLocks noChangeShapeType="1"/>
            </p:cNvSpPr>
            <p:nvPr/>
          </p:nvSpPr>
          <p:spPr bwMode="auto">
            <a:xfrm flipH="1">
              <a:off x="4489" y="1944"/>
              <a:ext cx="912" cy="150"/>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直接连接符 43067">
              <a:extLst>
                <a:ext uri="{FF2B5EF4-FFF2-40B4-BE49-F238E27FC236}">
                  <a16:creationId xmlns:a16="http://schemas.microsoft.com/office/drawing/2014/main" id="{69B32E36-3F63-8643-5F21-8F63CDD09A44}"/>
                </a:ext>
              </a:extLst>
            </p:cNvPr>
            <p:cNvSpPr>
              <a:spLocks noChangeShapeType="1"/>
            </p:cNvSpPr>
            <p:nvPr/>
          </p:nvSpPr>
          <p:spPr bwMode="auto">
            <a:xfrm flipH="1">
              <a:off x="4249" y="984"/>
              <a:ext cx="594" cy="768"/>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矩形 43068">
              <a:extLst>
                <a:ext uri="{FF2B5EF4-FFF2-40B4-BE49-F238E27FC236}">
                  <a16:creationId xmlns:a16="http://schemas.microsoft.com/office/drawing/2014/main" id="{A881BB86-90A9-92BB-5901-DC05202E2DFE}"/>
                </a:ext>
              </a:extLst>
            </p:cNvPr>
            <p:cNvSpPr>
              <a:spLocks noChangeArrowheads="1"/>
            </p:cNvSpPr>
            <p:nvPr/>
          </p:nvSpPr>
          <p:spPr bwMode="auto">
            <a:xfrm>
              <a:off x="3985" y="3360"/>
              <a:ext cx="16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b="0" i="1">
                  <a:solidFill>
                    <a:srgbClr val="FFFF00"/>
                  </a:solidFill>
                  <a:latin typeface="Times New Roman" panose="02020603050405020304" pitchFamily="18" charset="0"/>
                </a:rPr>
                <a:t>h'</a:t>
              </a:r>
            </a:p>
          </p:txBody>
        </p:sp>
        <p:sp>
          <p:nvSpPr>
            <p:cNvPr id="65" name="椭圆 43069">
              <a:extLst>
                <a:ext uri="{FF2B5EF4-FFF2-40B4-BE49-F238E27FC236}">
                  <a16:creationId xmlns:a16="http://schemas.microsoft.com/office/drawing/2014/main" id="{2BC374ED-1C5D-7873-E704-0D7B45C92C40}"/>
                </a:ext>
              </a:extLst>
            </p:cNvPr>
            <p:cNvSpPr>
              <a:spLocks noChangeArrowheads="1"/>
            </p:cNvSpPr>
            <p:nvPr/>
          </p:nvSpPr>
          <p:spPr bwMode="auto">
            <a:xfrm>
              <a:off x="3901" y="3702"/>
              <a:ext cx="30" cy="30"/>
            </a:xfrm>
            <a:prstGeom prst="ellipse">
              <a:avLst/>
            </a:prstGeom>
            <a:solidFill>
              <a:srgbClr val="FF0000"/>
            </a:solidFill>
            <a:ln w="0">
              <a:solidFill>
                <a:srgbClr val="FFFF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椭圆 43070">
              <a:extLst>
                <a:ext uri="{FF2B5EF4-FFF2-40B4-BE49-F238E27FC236}">
                  <a16:creationId xmlns:a16="http://schemas.microsoft.com/office/drawing/2014/main" id="{FB0508B7-3755-8415-83ED-11AC1C4BBEFD}"/>
                </a:ext>
              </a:extLst>
            </p:cNvPr>
            <p:cNvSpPr>
              <a:spLocks noChangeArrowheads="1"/>
            </p:cNvSpPr>
            <p:nvPr/>
          </p:nvSpPr>
          <p:spPr bwMode="auto">
            <a:xfrm>
              <a:off x="3877" y="277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 name="椭圆 43071">
              <a:extLst>
                <a:ext uri="{FF2B5EF4-FFF2-40B4-BE49-F238E27FC236}">
                  <a16:creationId xmlns:a16="http://schemas.microsoft.com/office/drawing/2014/main" id="{0F021E50-718E-AF61-6EA0-4BA6FFDAB8C3}"/>
                </a:ext>
              </a:extLst>
            </p:cNvPr>
            <p:cNvSpPr>
              <a:spLocks noChangeArrowheads="1"/>
            </p:cNvSpPr>
            <p:nvPr/>
          </p:nvSpPr>
          <p:spPr bwMode="auto">
            <a:xfrm>
              <a:off x="3307" y="370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椭圆 43072">
              <a:extLst>
                <a:ext uri="{FF2B5EF4-FFF2-40B4-BE49-F238E27FC236}">
                  <a16:creationId xmlns:a16="http://schemas.microsoft.com/office/drawing/2014/main" id="{B232FD03-0B8D-90BB-FC48-3AFC4B765D3C}"/>
                </a:ext>
              </a:extLst>
            </p:cNvPr>
            <p:cNvSpPr>
              <a:spLocks noChangeArrowheads="1"/>
            </p:cNvSpPr>
            <p:nvPr/>
          </p:nvSpPr>
          <p:spPr bwMode="auto">
            <a:xfrm>
              <a:off x="4495" y="370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椭圆 43073">
              <a:extLst>
                <a:ext uri="{FF2B5EF4-FFF2-40B4-BE49-F238E27FC236}">
                  <a16:creationId xmlns:a16="http://schemas.microsoft.com/office/drawing/2014/main" id="{DD1EE260-25DA-E031-B6EA-E9764F1A1D26}"/>
                </a:ext>
              </a:extLst>
            </p:cNvPr>
            <p:cNvSpPr>
              <a:spLocks noChangeArrowheads="1"/>
            </p:cNvSpPr>
            <p:nvPr/>
          </p:nvSpPr>
          <p:spPr bwMode="auto">
            <a:xfrm>
              <a:off x="3877" y="2178"/>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椭圆 43074">
              <a:extLst>
                <a:ext uri="{FF2B5EF4-FFF2-40B4-BE49-F238E27FC236}">
                  <a16:creationId xmlns:a16="http://schemas.microsoft.com/office/drawing/2014/main" id="{164338E6-D94B-4011-B934-649F2AEB1EB3}"/>
                </a:ext>
              </a:extLst>
            </p:cNvPr>
            <p:cNvSpPr>
              <a:spLocks noChangeArrowheads="1"/>
            </p:cNvSpPr>
            <p:nvPr/>
          </p:nvSpPr>
          <p:spPr bwMode="auto">
            <a:xfrm>
              <a:off x="4495" y="370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 name="椭圆 43075">
              <a:extLst>
                <a:ext uri="{FF2B5EF4-FFF2-40B4-BE49-F238E27FC236}">
                  <a16:creationId xmlns:a16="http://schemas.microsoft.com/office/drawing/2014/main" id="{18013B0C-23FE-9B00-3658-7956EC32A712}"/>
                </a:ext>
              </a:extLst>
            </p:cNvPr>
            <p:cNvSpPr>
              <a:spLocks noChangeArrowheads="1"/>
            </p:cNvSpPr>
            <p:nvPr/>
          </p:nvSpPr>
          <p:spPr bwMode="auto">
            <a:xfrm>
              <a:off x="5257" y="2946"/>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 name="椭圆 43076">
              <a:extLst>
                <a:ext uri="{FF2B5EF4-FFF2-40B4-BE49-F238E27FC236}">
                  <a16:creationId xmlns:a16="http://schemas.microsoft.com/office/drawing/2014/main" id="{1F604DCE-575D-35E7-5C88-F724597A8FC7}"/>
                </a:ext>
              </a:extLst>
            </p:cNvPr>
            <p:cNvSpPr>
              <a:spLocks noChangeArrowheads="1"/>
            </p:cNvSpPr>
            <p:nvPr/>
          </p:nvSpPr>
          <p:spPr bwMode="auto">
            <a:xfrm>
              <a:off x="3883" y="2190"/>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 name="椭圆 43077">
              <a:extLst>
                <a:ext uri="{FF2B5EF4-FFF2-40B4-BE49-F238E27FC236}">
                  <a16:creationId xmlns:a16="http://schemas.microsoft.com/office/drawing/2014/main" id="{39BE0411-AC1B-3D44-9592-5D01C84AA13A}"/>
                </a:ext>
              </a:extLst>
            </p:cNvPr>
            <p:cNvSpPr>
              <a:spLocks noChangeArrowheads="1"/>
            </p:cNvSpPr>
            <p:nvPr/>
          </p:nvSpPr>
          <p:spPr bwMode="auto">
            <a:xfrm>
              <a:off x="4495" y="370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 name="椭圆 43078">
              <a:extLst>
                <a:ext uri="{FF2B5EF4-FFF2-40B4-BE49-F238E27FC236}">
                  <a16:creationId xmlns:a16="http://schemas.microsoft.com/office/drawing/2014/main" id="{B54E721D-8DD7-38E4-91F9-E3E3E326C0F6}"/>
                </a:ext>
              </a:extLst>
            </p:cNvPr>
            <p:cNvSpPr>
              <a:spLocks noChangeArrowheads="1"/>
            </p:cNvSpPr>
            <p:nvPr/>
          </p:nvSpPr>
          <p:spPr bwMode="auto">
            <a:xfrm>
              <a:off x="5389" y="193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 name="椭圆 43079">
              <a:extLst>
                <a:ext uri="{FF2B5EF4-FFF2-40B4-BE49-F238E27FC236}">
                  <a16:creationId xmlns:a16="http://schemas.microsoft.com/office/drawing/2014/main" id="{A553347A-BAC4-A31D-61FD-F2AD4ABF3103}"/>
                </a:ext>
              </a:extLst>
            </p:cNvPr>
            <p:cNvSpPr>
              <a:spLocks noChangeArrowheads="1"/>
            </p:cNvSpPr>
            <p:nvPr/>
          </p:nvSpPr>
          <p:spPr bwMode="auto">
            <a:xfrm>
              <a:off x="3883" y="2184"/>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 name="椭圆 43080">
              <a:extLst>
                <a:ext uri="{FF2B5EF4-FFF2-40B4-BE49-F238E27FC236}">
                  <a16:creationId xmlns:a16="http://schemas.microsoft.com/office/drawing/2014/main" id="{4E614074-7C9A-062C-4F86-13B9E03FCD52}"/>
                </a:ext>
              </a:extLst>
            </p:cNvPr>
            <p:cNvSpPr>
              <a:spLocks noChangeArrowheads="1"/>
            </p:cNvSpPr>
            <p:nvPr/>
          </p:nvSpPr>
          <p:spPr bwMode="auto">
            <a:xfrm>
              <a:off x="5251" y="2946"/>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 name="椭圆 43081">
              <a:extLst>
                <a:ext uri="{FF2B5EF4-FFF2-40B4-BE49-F238E27FC236}">
                  <a16:creationId xmlns:a16="http://schemas.microsoft.com/office/drawing/2014/main" id="{47289E35-9A34-99BA-5B52-69539542BC97}"/>
                </a:ext>
              </a:extLst>
            </p:cNvPr>
            <p:cNvSpPr>
              <a:spLocks noChangeArrowheads="1"/>
            </p:cNvSpPr>
            <p:nvPr/>
          </p:nvSpPr>
          <p:spPr bwMode="auto">
            <a:xfrm>
              <a:off x="5389" y="193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 name="椭圆 43082">
              <a:extLst>
                <a:ext uri="{FF2B5EF4-FFF2-40B4-BE49-F238E27FC236}">
                  <a16:creationId xmlns:a16="http://schemas.microsoft.com/office/drawing/2014/main" id="{513D0BA7-AAFF-4D55-F05E-1DAF73BBAB6F}"/>
                </a:ext>
              </a:extLst>
            </p:cNvPr>
            <p:cNvSpPr>
              <a:spLocks noChangeArrowheads="1"/>
            </p:cNvSpPr>
            <p:nvPr/>
          </p:nvSpPr>
          <p:spPr bwMode="auto">
            <a:xfrm>
              <a:off x="5389" y="193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 name="椭圆 43083">
              <a:extLst>
                <a:ext uri="{FF2B5EF4-FFF2-40B4-BE49-F238E27FC236}">
                  <a16:creationId xmlns:a16="http://schemas.microsoft.com/office/drawing/2014/main" id="{7C4FFB87-B519-AD41-8566-1F3CE74697FA}"/>
                </a:ext>
              </a:extLst>
            </p:cNvPr>
            <p:cNvSpPr>
              <a:spLocks noChangeArrowheads="1"/>
            </p:cNvSpPr>
            <p:nvPr/>
          </p:nvSpPr>
          <p:spPr bwMode="auto">
            <a:xfrm>
              <a:off x="3877" y="2184"/>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 name="椭圆 43084">
              <a:extLst>
                <a:ext uri="{FF2B5EF4-FFF2-40B4-BE49-F238E27FC236}">
                  <a16:creationId xmlns:a16="http://schemas.microsoft.com/office/drawing/2014/main" id="{B1D2D57D-6265-3A2A-1052-AF30FF86C930}"/>
                </a:ext>
              </a:extLst>
            </p:cNvPr>
            <p:cNvSpPr>
              <a:spLocks noChangeArrowheads="1"/>
            </p:cNvSpPr>
            <p:nvPr/>
          </p:nvSpPr>
          <p:spPr bwMode="auto">
            <a:xfrm>
              <a:off x="3649" y="277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 name="椭圆 43085">
              <a:extLst>
                <a:ext uri="{FF2B5EF4-FFF2-40B4-BE49-F238E27FC236}">
                  <a16:creationId xmlns:a16="http://schemas.microsoft.com/office/drawing/2014/main" id="{25A6326D-0DFD-766E-FB25-ECD4E38BBD01}"/>
                </a:ext>
              </a:extLst>
            </p:cNvPr>
            <p:cNvSpPr>
              <a:spLocks noChangeArrowheads="1"/>
            </p:cNvSpPr>
            <p:nvPr/>
          </p:nvSpPr>
          <p:spPr bwMode="auto">
            <a:xfrm>
              <a:off x="4105" y="277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 name="椭圆 43086">
              <a:extLst>
                <a:ext uri="{FF2B5EF4-FFF2-40B4-BE49-F238E27FC236}">
                  <a16:creationId xmlns:a16="http://schemas.microsoft.com/office/drawing/2014/main" id="{0F076BDF-4826-DC95-4305-A1F776688C44}"/>
                </a:ext>
              </a:extLst>
            </p:cNvPr>
            <p:cNvSpPr>
              <a:spLocks noChangeArrowheads="1"/>
            </p:cNvSpPr>
            <p:nvPr/>
          </p:nvSpPr>
          <p:spPr bwMode="auto">
            <a:xfrm>
              <a:off x="4393" y="2478"/>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 name="椭圆 43087">
              <a:extLst>
                <a:ext uri="{FF2B5EF4-FFF2-40B4-BE49-F238E27FC236}">
                  <a16:creationId xmlns:a16="http://schemas.microsoft.com/office/drawing/2014/main" id="{A7748B2E-7D4C-FAC3-9D72-6AB82A0E8ED9}"/>
                </a:ext>
              </a:extLst>
            </p:cNvPr>
            <p:cNvSpPr>
              <a:spLocks noChangeArrowheads="1"/>
            </p:cNvSpPr>
            <p:nvPr/>
          </p:nvSpPr>
          <p:spPr bwMode="auto">
            <a:xfrm>
              <a:off x="4453" y="2094"/>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4" name="椭圆 43088">
              <a:extLst>
                <a:ext uri="{FF2B5EF4-FFF2-40B4-BE49-F238E27FC236}">
                  <a16:creationId xmlns:a16="http://schemas.microsoft.com/office/drawing/2014/main" id="{FA3C1D4E-1F5D-13F8-59CE-0B7A96870BB3}"/>
                </a:ext>
              </a:extLst>
            </p:cNvPr>
            <p:cNvSpPr>
              <a:spLocks noChangeArrowheads="1"/>
            </p:cNvSpPr>
            <p:nvPr/>
          </p:nvSpPr>
          <p:spPr bwMode="auto">
            <a:xfrm>
              <a:off x="4213" y="175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85" name="文本框 84">
            <a:extLst>
              <a:ext uri="{FF2B5EF4-FFF2-40B4-BE49-F238E27FC236}">
                <a16:creationId xmlns:a16="http://schemas.microsoft.com/office/drawing/2014/main" id="{D1FFB17E-324C-DB69-49CD-CE36F471FD78}"/>
              </a:ext>
            </a:extLst>
          </p:cNvPr>
          <p:cNvSpPr txBox="1">
            <a:spLocks noChangeArrowheads="1"/>
          </p:cNvSpPr>
          <p:nvPr/>
        </p:nvSpPr>
        <p:spPr bwMode="auto">
          <a:xfrm>
            <a:off x="5368847" y="2168040"/>
            <a:ext cx="3505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ea typeface="楷体_GB2312" pitchFamily="49" charset="-122"/>
              </a:rPr>
              <a:t>正棱台的侧面展开图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par>
                                <p:cTn id="13" presetID="1" presetClass="entr" presetSubtype="0" fill="hold" nodeType="withEffect">
                                  <p:stCondLst>
                                    <p:cond delay="0"/>
                                  </p:stCondLst>
                                  <p:childTnLst>
                                    <p:set>
                                      <p:cBhvr>
                                        <p:cTn id="14" dur="1" fill="hold">
                                          <p:stCondLst>
                                            <p:cond delay="499"/>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3A4486B8-9A11-EB88-1034-4B9886938690}"/>
              </a:ext>
            </a:extLst>
          </p:cNvPr>
          <p:cNvCxnSpPr/>
          <p:nvPr/>
        </p:nvCxnSpPr>
        <p:spPr>
          <a:xfrm flipV="1">
            <a:off x="0" y="106997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6BC18D03-1365-AF2C-4C36-7F3D7392C2B6}"/>
              </a:ext>
            </a:extLst>
          </p:cNvPr>
          <p:cNvPicPr>
            <a:picLocks noChangeAspect="1"/>
          </p:cNvPicPr>
          <p:nvPr/>
        </p:nvPicPr>
        <p:blipFill>
          <a:blip r:embed="rId2"/>
          <a:srcRect/>
          <a:stretch/>
        </p:blipFill>
        <p:spPr>
          <a:xfrm>
            <a:off x="3021310" y="-67378"/>
            <a:ext cx="2159268" cy="1208617"/>
          </a:xfrm>
          <a:prstGeom prst="rect">
            <a:avLst/>
          </a:prstGeom>
          <a:effectLst>
            <a:softEdge rad="482600"/>
          </a:effectLst>
        </p:spPr>
      </p:pic>
      <p:graphicFrame>
        <p:nvGraphicFramePr>
          <p:cNvPr id="20" name="表格 19">
            <a:extLst>
              <a:ext uri="{FF2B5EF4-FFF2-40B4-BE49-F238E27FC236}">
                <a16:creationId xmlns:a16="http://schemas.microsoft.com/office/drawing/2014/main" id="{68CD8DA2-FC6C-7111-E05F-ED2EEB826C97}"/>
              </a:ext>
            </a:extLst>
          </p:cNvPr>
          <p:cNvGraphicFramePr/>
          <p:nvPr>
            <p:extLst>
              <p:ext uri="{D42A27DB-BD31-4B8C-83A1-F6EECF244321}">
                <p14:modId xmlns:p14="http://schemas.microsoft.com/office/powerpoint/2010/main" val="154218850"/>
              </p:ext>
            </p:extLst>
          </p:nvPr>
        </p:nvGraphicFramePr>
        <p:xfrm>
          <a:off x="468313" y="1129352"/>
          <a:ext cx="8496300" cy="4765732"/>
        </p:xfrm>
        <a:graphic>
          <a:graphicData uri="http://schemas.openxmlformats.org/drawingml/2006/table">
            <a:tbl>
              <a:tblPr/>
              <a:tblGrid>
                <a:gridCol w="5111750">
                  <a:extLst>
                    <a:ext uri="{9D8B030D-6E8A-4147-A177-3AD203B41FA5}">
                      <a16:colId xmlns:a16="http://schemas.microsoft.com/office/drawing/2014/main" val="20000"/>
                    </a:ext>
                  </a:extLst>
                </a:gridCol>
                <a:gridCol w="3384550">
                  <a:extLst>
                    <a:ext uri="{9D8B030D-6E8A-4147-A177-3AD203B41FA5}">
                      <a16:colId xmlns:a16="http://schemas.microsoft.com/office/drawing/2014/main" val="20001"/>
                    </a:ext>
                  </a:extLst>
                </a:gridCol>
              </a:tblGrid>
              <a:tr h="518091">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dirty="0">
                          <a:latin typeface="黑体" panose="02010609060101010101" pitchFamily="49" charset="-122"/>
                          <a:ea typeface="黑体" panose="02010609060101010101" pitchFamily="49" charset="-122"/>
                        </a:rPr>
                        <a:t>几何体的展开图</a:t>
                      </a:r>
                    </a:p>
                  </a:txBody>
                  <a:tcPr marT="45714" marB="45714">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800" b="1" dirty="0">
                          <a:solidFill>
                            <a:srgbClr val="FF0000"/>
                          </a:solidFill>
                          <a:latin typeface="黑体" panose="02010609060101010101" pitchFamily="49" charset="-122"/>
                          <a:ea typeface="黑体" panose="02010609060101010101" pitchFamily="49" charset="-122"/>
                        </a:rPr>
                        <a:t>侧面</a:t>
                      </a:r>
                      <a:r>
                        <a:rPr lang="zh-CN" altLang="en-US" sz="2800" dirty="0">
                          <a:latin typeface="黑体" panose="02010609060101010101" pitchFamily="49" charset="-122"/>
                          <a:ea typeface="黑体" panose="02010609060101010101" pitchFamily="49" charset="-122"/>
                        </a:rPr>
                        <a:t>展开图的构成</a:t>
                      </a:r>
                    </a:p>
                  </a:txBody>
                  <a:tcPr marT="45714" marB="45714">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3967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dirty="0">
                        <a:latin typeface="黑体" panose="02010609060101010101" pitchFamily="49" charset="-122"/>
                        <a:ea typeface="黑体" panose="02010609060101010101" pitchFamily="49" charset="-122"/>
                      </a:endParaRPr>
                    </a:p>
                  </a:txBody>
                  <a:tcPr marT="45714" marB="45714">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dirty="0">
                        <a:latin typeface="黑体" panose="02010609060101010101" pitchFamily="49" charset="-122"/>
                        <a:ea typeface="黑体" panose="02010609060101010101" pitchFamily="49" charset="-122"/>
                      </a:endParaRPr>
                    </a:p>
                  </a:txBody>
                  <a:tcPr marT="45714" marB="45714"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03163">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dirty="0">
                        <a:latin typeface="黑体" panose="02010609060101010101" pitchFamily="49" charset="-122"/>
                        <a:ea typeface="黑体" panose="02010609060101010101" pitchFamily="49" charset="-122"/>
                      </a:endParaRPr>
                    </a:p>
                  </a:txBody>
                  <a:tcPr marT="45714" marB="45714">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dirty="0">
                        <a:latin typeface="黑体" panose="02010609060101010101" pitchFamily="49" charset="-122"/>
                        <a:ea typeface="黑体" panose="02010609060101010101" pitchFamily="49" charset="-122"/>
                      </a:endParaRPr>
                    </a:p>
                  </a:txBody>
                  <a:tcPr marT="45714" marB="45714"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04751">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dirty="0">
                        <a:latin typeface="黑体" panose="02010609060101010101" pitchFamily="49" charset="-122"/>
                        <a:ea typeface="黑体" panose="02010609060101010101" pitchFamily="49" charset="-122"/>
                      </a:endParaRPr>
                    </a:p>
                  </a:txBody>
                  <a:tcPr marT="45714" marB="45714">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800" dirty="0">
                        <a:latin typeface="黑体" panose="02010609060101010101" pitchFamily="49" charset="-122"/>
                        <a:ea typeface="黑体" panose="02010609060101010101" pitchFamily="49" charset="-122"/>
                      </a:endParaRPr>
                    </a:p>
                  </a:txBody>
                  <a:tcPr marT="45714" marB="45714"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1" name="文本框 83991">
            <a:extLst>
              <a:ext uri="{FF2B5EF4-FFF2-40B4-BE49-F238E27FC236}">
                <a16:creationId xmlns:a16="http://schemas.microsoft.com/office/drawing/2014/main" id="{7A2E7C98-9E5C-0089-A79D-1AD7B58EA7F5}"/>
              </a:ext>
            </a:extLst>
          </p:cNvPr>
          <p:cNvSpPr txBox="1">
            <a:spLocks noChangeArrowheads="1"/>
          </p:cNvSpPr>
          <p:nvPr/>
        </p:nvSpPr>
        <p:spPr bwMode="auto">
          <a:xfrm>
            <a:off x="5588000" y="2060575"/>
            <a:ext cx="3384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85000"/>
              <a:buFont typeface="Wingdings 2" panose="05020102010507070707" pitchFamily="18" charset="2"/>
              <a:buNone/>
            </a:pPr>
            <a:r>
              <a:rPr lang="zh-CN" altLang="en-US" sz="3200">
                <a:solidFill>
                  <a:srgbClr val="FF0000"/>
                </a:solidFill>
                <a:latin typeface="黑体" panose="02010609060101010101" pitchFamily="49" charset="-122"/>
                <a:ea typeface="黑体" panose="02010609060101010101" pitchFamily="49" charset="-122"/>
              </a:rPr>
              <a:t>一组平行四边形</a:t>
            </a:r>
          </a:p>
        </p:txBody>
      </p:sp>
      <p:sp>
        <p:nvSpPr>
          <p:cNvPr id="22" name="文本框 83992">
            <a:extLst>
              <a:ext uri="{FF2B5EF4-FFF2-40B4-BE49-F238E27FC236}">
                <a16:creationId xmlns:a16="http://schemas.microsoft.com/office/drawing/2014/main" id="{20225F45-BC51-4F9E-BEDD-44FBE98C2BF4}"/>
              </a:ext>
            </a:extLst>
          </p:cNvPr>
          <p:cNvSpPr txBox="1">
            <a:spLocks noChangeArrowheads="1"/>
          </p:cNvSpPr>
          <p:nvPr/>
        </p:nvSpPr>
        <p:spPr bwMode="auto">
          <a:xfrm>
            <a:off x="5588000" y="4941888"/>
            <a:ext cx="3376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85000"/>
              <a:buFont typeface="Wingdings 2" panose="05020102010507070707" pitchFamily="18" charset="2"/>
              <a:buNone/>
            </a:pPr>
            <a:r>
              <a:rPr lang="zh-CN" altLang="en-US" sz="3200" dirty="0">
                <a:solidFill>
                  <a:srgbClr val="FF0000"/>
                </a:solidFill>
                <a:latin typeface="黑体" panose="02010609060101010101" pitchFamily="49" charset="-122"/>
                <a:ea typeface="黑体" panose="02010609060101010101" pitchFamily="49" charset="-122"/>
              </a:rPr>
              <a:t>一组梯形</a:t>
            </a:r>
          </a:p>
        </p:txBody>
      </p:sp>
      <p:sp>
        <p:nvSpPr>
          <p:cNvPr id="23" name="文本框 83993">
            <a:extLst>
              <a:ext uri="{FF2B5EF4-FFF2-40B4-BE49-F238E27FC236}">
                <a16:creationId xmlns:a16="http://schemas.microsoft.com/office/drawing/2014/main" id="{8EABDE46-514F-7178-6608-E55A23606AD0}"/>
              </a:ext>
            </a:extLst>
          </p:cNvPr>
          <p:cNvSpPr txBox="1">
            <a:spLocks noChangeArrowheads="1"/>
          </p:cNvSpPr>
          <p:nvPr/>
        </p:nvSpPr>
        <p:spPr bwMode="auto">
          <a:xfrm>
            <a:off x="5588000" y="3500438"/>
            <a:ext cx="3378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85000"/>
              <a:buFont typeface="Wingdings 2" panose="05020102010507070707" pitchFamily="18" charset="2"/>
              <a:buNone/>
            </a:pPr>
            <a:r>
              <a:rPr lang="zh-CN" altLang="en-US" sz="3200">
                <a:solidFill>
                  <a:srgbClr val="FF0000"/>
                </a:solidFill>
                <a:latin typeface="黑体" panose="02010609060101010101" pitchFamily="49" charset="-122"/>
                <a:ea typeface="黑体" panose="02010609060101010101" pitchFamily="49" charset="-122"/>
              </a:rPr>
              <a:t>一组三角形</a:t>
            </a:r>
          </a:p>
        </p:txBody>
      </p:sp>
      <p:pic>
        <p:nvPicPr>
          <p:cNvPr id="24" name="图片 5">
            <a:extLst>
              <a:ext uri="{FF2B5EF4-FFF2-40B4-BE49-F238E27FC236}">
                <a16:creationId xmlns:a16="http://schemas.microsoft.com/office/drawing/2014/main" id="{6F43E271-A790-F801-6022-38117FA90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563" y="1609725"/>
            <a:ext cx="1198562"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6">
            <a:extLst>
              <a:ext uri="{FF2B5EF4-FFF2-40B4-BE49-F238E27FC236}">
                <a16:creationId xmlns:a16="http://schemas.microsoft.com/office/drawing/2014/main" id="{BC19C98E-DCD9-9BEE-092C-EBB32DFB4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2825" y="1758950"/>
            <a:ext cx="32670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40963">
            <a:extLst>
              <a:ext uri="{FF2B5EF4-FFF2-40B4-BE49-F238E27FC236}">
                <a16:creationId xmlns:a16="http://schemas.microsoft.com/office/drawing/2014/main" id="{C8236A91-141E-7C0C-5904-B5FA62E1E7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138" y="3124200"/>
            <a:ext cx="111918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40964">
            <a:extLst>
              <a:ext uri="{FF2B5EF4-FFF2-40B4-BE49-F238E27FC236}">
                <a16:creationId xmlns:a16="http://schemas.microsoft.com/office/drawing/2014/main" id="{721AF3B3-FCE6-B07B-CEE2-C6DC7AD501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140000">
            <a:off x="3252788" y="2644775"/>
            <a:ext cx="1435100"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组合 43013">
            <a:extLst>
              <a:ext uri="{FF2B5EF4-FFF2-40B4-BE49-F238E27FC236}">
                <a16:creationId xmlns:a16="http://schemas.microsoft.com/office/drawing/2014/main" id="{94E5CE21-E7DB-D87A-692C-4D1FE160E20A}"/>
              </a:ext>
            </a:extLst>
          </p:cNvPr>
          <p:cNvGrpSpPr>
            <a:grpSpLocks/>
          </p:cNvGrpSpPr>
          <p:nvPr/>
        </p:nvGrpSpPr>
        <p:grpSpPr bwMode="auto">
          <a:xfrm>
            <a:off x="790575" y="4522788"/>
            <a:ext cx="1257300" cy="1903412"/>
            <a:chOff x="450" y="1522"/>
            <a:chExt cx="1566" cy="2369"/>
          </a:xfrm>
        </p:grpSpPr>
        <p:sp>
          <p:nvSpPr>
            <p:cNvPr id="29" name="任意多边形 43014">
              <a:extLst>
                <a:ext uri="{FF2B5EF4-FFF2-40B4-BE49-F238E27FC236}">
                  <a16:creationId xmlns:a16="http://schemas.microsoft.com/office/drawing/2014/main" id="{43EF2BB3-A33B-354C-214A-A86A48BFBE43}"/>
                </a:ext>
              </a:extLst>
            </p:cNvPr>
            <p:cNvSpPr>
              <a:spLocks noChangeArrowheads="1"/>
            </p:cNvSpPr>
            <p:nvPr/>
          </p:nvSpPr>
          <p:spPr bwMode="auto">
            <a:xfrm>
              <a:off x="462" y="2152"/>
              <a:ext cx="1152" cy="990"/>
            </a:xfrm>
            <a:custGeom>
              <a:avLst/>
              <a:gdLst>
                <a:gd name="T0" fmla="*/ 474 w 1152"/>
                <a:gd name="T1" fmla="*/ 0 h 990"/>
                <a:gd name="T2" fmla="*/ 0 w 1152"/>
                <a:gd name="T3" fmla="*/ 990 h 990"/>
                <a:gd name="T4" fmla="*/ 1152 w 1152"/>
                <a:gd name="T5" fmla="*/ 990 h 990"/>
                <a:gd name="T6" fmla="*/ 918 w 1152"/>
                <a:gd name="T7" fmla="*/ 0 h 990"/>
                <a:gd name="T8" fmla="*/ 474 w 1152"/>
                <a:gd name="T9" fmla="*/ 0 h 990"/>
                <a:gd name="T10" fmla="*/ 0 60000 65536"/>
                <a:gd name="T11" fmla="*/ 0 60000 65536"/>
                <a:gd name="T12" fmla="*/ 0 60000 65536"/>
                <a:gd name="T13" fmla="*/ 0 60000 65536"/>
                <a:gd name="T14" fmla="*/ 0 60000 65536"/>
                <a:gd name="T15" fmla="*/ 0 w 1152"/>
                <a:gd name="T16" fmla="*/ 0 h 990"/>
                <a:gd name="T17" fmla="*/ 1152 w 1152"/>
                <a:gd name="T18" fmla="*/ 990 h 990"/>
              </a:gdLst>
              <a:ahLst/>
              <a:cxnLst>
                <a:cxn ang="T10">
                  <a:pos x="T0" y="T1"/>
                </a:cxn>
                <a:cxn ang="T11">
                  <a:pos x="T2" y="T3"/>
                </a:cxn>
                <a:cxn ang="T12">
                  <a:pos x="T4" y="T5"/>
                </a:cxn>
                <a:cxn ang="T13">
                  <a:pos x="T6" y="T7"/>
                </a:cxn>
                <a:cxn ang="T14">
                  <a:pos x="T8" y="T9"/>
                </a:cxn>
              </a:cxnLst>
              <a:rect l="T15" t="T16" r="T17" b="T18"/>
              <a:pathLst>
                <a:path w="1152" h="990">
                  <a:moveTo>
                    <a:pt x="474" y="0"/>
                  </a:moveTo>
                  <a:lnTo>
                    <a:pt x="0" y="990"/>
                  </a:lnTo>
                  <a:lnTo>
                    <a:pt x="1152" y="990"/>
                  </a:lnTo>
                  <a:lnTo>
                    <a:pt x="918" y="0"/>
                  </a:lnTo>
                  <a:lnTo>
                    <a:pt x="474" y="0"/>
                  </a:lnTo>
                  <a:close/>
                </a:path>
              </a:pathLst>
            </a:custGeom>
            <a:solidFill>
              <a:srgbClr val="8A66D9"/>
            </a:solidFill>
            <a:ln w="0">
              <a:solidFill>
                <a:srgbClr val="8A66D9"/>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直接连接符 43015">
              <a:extLst>
                <a:ext uri="{FF2B5EF4-FFF2-40B4-BE49-F238E27FC236}">
                  <a16:creationId xmlns:a16="http://schemas.microsoft.com/office/drawing/2014/main" id="{291A947D-FF61-43BA-0207-0A948C98B9AE}"/>
                </a:ext>
              </a:extLst>
            </p:cNvPr>
            <p:cNvSpPr>
              <a:spLocks noChangeShapeType="1"/>
            </p:cNvSpPr>
            <p:nvPr/>
          </p:nvSpPr>
          <p:spPr bwMode="auto">
            <a:xfrm>
              <a:off x="462" y="3142"/>
              <a:ext cx="1152" cy="1"/>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直接连接符 43016">
              <a:extLst>
                <a:ext uri="{FF2B5EF4-FFF2-40B4-BE49-F238E27FC236}">
                  <a16:creationId xmlns:a16="http://schemas.microsoft.com/office/drawing/2014/main" id="{421BD1ED-06EE-B266-641A-8BF0B426D444}"/>
                </a:ext>
              </a:extLst>
            </p:cNvPr>
            <p:cNvSpPr>
              <a:spLocks noChangeShapeType="1"/>
            </p:cNvSpPr>
            <p:nvPr/>
          </p:nvSpPr>
          <p:spPr bwMode="auto">
            <a:xfrm flipH="1">
              <a:off x="462" y="2722"/>
              <a:ext cx="384" cy="420"/>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直接连接符 43017">
              <a:extLst>
                <a:ext uri="{FF2B5EF4-FFF2-40B4-BE49-F238E27FC236}">
                  <a16:creationId xmlns:a16="http://schemas.microsoft.com/office/drawing/2014/main" id="{E0035951-71EA-5524-79B8-A147C04565F4}"/>
                </a:ext>
              </a:extLst>
            </p:cNvPr>
            <p:cNvSpPr>
              <a:spLocks noChangeShapeType="1"/>
            </p:cNvSpPr>
            <p:nvPr/>
          </p:nvSpPr>
          <p:spPr bwMode="auto">
            <a:xfrm>
              <a:off x="846" y="2722"/>
              <a:ext cx="1152" cy="1"/>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直接连接符 43018">
              <a:extLst>
                <a:ext uri="{FF2B5EF4-FFF2-40B4-BE49-F238E27FC236}">
                  <a16:creationId xmlns:a16="http://schemas.microsoft.com/office/drawing/2014/main" id="{5A54E937-65E2-EEE8-B753-DDF34512D1BF}"/>
                </a:ext>
              </a:extLst>
            </p:cNvPr>
            <p:cNvSpPr>
              <a:spLocks noChangeShapeType="1"/>
            </p:cNvSpPr>
            <p:nvPr/>
          </p:nvSpPr>
          <p:spPr bwMode="auto">
            <a:xfrm flipH="1">
              <a:off x="1614" y="2728"/>
              <a:ext cx="384" cy="414"/>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直接连接符 43019">
              <a:extLst>
                <a:ext uri="{FF2B5EF4-FFF2-40B4-BE49-F238E27FC236}">
                  <a16:creationId xmlns:a16="http://schemas.microsoft.com/office/drawing/2014/main" id="{0D751602-C8CC-0BEF-63A2-E64128FB8E21}"/>
                </a:ext>
              </a:extLst>
            </p:cNvPr>
            <p:cNvSpPr>
              <a:spLocks noChangeShapeType="1"/>
            </p:cNvSpPr>
            <p:nvPr/>
          </p:nvSpPr>
          <p:spPr bwMode="auto">
            <a:xfrm flipH="1">
              <a:off x="846" y="1534"/>
              <a:ext cx="384" cy="1188"/>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直接连接符 43020">
              <a:extLst>
                <a:ext uri="{FF2B5EF4-FFF2-40B4-BE49-F238E27FC236}">
                  <a16:creationId xmlns:a16="http://schemas.microsoft.com/office/drawing/2014/main" id="{3B414360-6523-2214-65F7-BFF4D6C2AD8F}"/>
                </a:ext>
              </a:extLst>
            </p:cNvPr>
            <p:cNvSpPr>
              <a:spLocks noChangeShapeType="1"/>
            </p:cNvSpPr>
            <p:nvPr/>
          </p:nvSpPr>
          <p:spPr bwMode="auto">
            <a:xfrm>
              <a:off x="936" y="2152"/>
              <a:ext cx="444" cy="1"/>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直接连接符 43021">
              <a:extLst>
                <a:ext uri="{FF2B5EF4-FFF2-40B4-BE49-F238E27FC236}">
                  <a16:creationId xmlns:a16="http://schemas.microsoft.com/office/drawing/2014/main" id="{BE25E57D-7AC4-02DB-BADD-E7D6C460602B}"/>
                </a:ext>
              </a:extLst>
            </p:cNvPr>
            <p:cNvSpPr>
              <a:spLocks noChangeShapeType="1"/>
            </p:cNvSpPr>
            <p:nvPr/>
          </p:nvSpPr>
          <p:spPr bwMode="auto">
            <a:xfrm flipH="1">
              <a:off x="1380" y="1978"/>
              <a:ext cx="138" cy="174"/>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直接连接符 43022">
              <a:extLst>
                <a:ext uri="{FF2B5EF4-FFF2-40B4-BE49-F238E27FC236}">
                  <a16:creationId xmlns:a16="http://schemas.microsoft.com/office/drawing/2014/main" id="{6EF529BA-4A72-B701-3D69-835F2E06A2CE}"/>
                </a:ext>
              </a:extLst>
            </p:cNvPr>
            <p:cNvSpPr>
              <a:spLocks noChangeShapeType="1"/>
            </p:cNvSpPr>
            <p:nvPr/>
          </p:nvSpPr>
          <p:spPr bwMode="auto">
            <a:xfrm>
              <a:off x="1086" y="1978"/>
              <a:ext cx="432" cy="1"/>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直接连接符 43023">
              <a:extLst>
                <a:ext uri="{FF2B5EF4-FFF2-40B4-BE49-F238E27FC236}">
                  <a16:creationId xmlns:a16="http://schemas.microsoft.com/office/drawing/2014/main" id="{D61AF4BD-7E69-1D2F-814B-6BD9AEA12035}"/>
                </a:ext>
              </a:extLst>
            </p:cNvPr>
            <p:cNvSpPr>
              <a:spLocks noChangeShapeType="1"/>
            </p:cNvSpPr>
            <p:nvPr/>
          </p:nvSpPr>
          <p:spPr bwMode="auto">
            <a:xfrm flipH="1">
              <a:off x="936" y="1978"/>
              <a:ext cx="150" cy="174"/>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直接连接符 43024">
              <a:extLst>
                <a:ext uri="{FF2B5EF4-FFF2-40B4-BE49-F238E27FC236}">
                  <a16:creationId xmlns:a16="http://schemas.microsoft.com/office/drawing/2014/main" id="{DBCDAD88-AE8F-FA26-3BBB-D2105AAE546A}"/>
                </a:ext>
              </a:extLst>
            </p:cNvPr>
            <p:cNvSpPr>
              <a:spLocks noChangeShapeType="1"/>
            </p:cNvSpPr>
            <p:nvPr/>
          </p:nvSpPr>
          <p:spPr bwMode="auto">
            <a:xfrm flipH="1">
              <a:off x="936" y="1542"/>
              <a:ext cx="294" cy="618"/>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直接连接符 43025">
              <a:extLst>
                <a:ext uri="{FF2B5EF4-FFF2-40B4-BE49-F238E27FC236}">
                  <a16:creationId xmlns:a16="http://schemas.microsoft.com/office/drawing/2014/main" id="{911F9D41-2D1E-F9A5-E5F4-F502BFDC7604}"/>
                </a:ext>
              </a:extLst>
            </p:cNvPr>
            <p:cNvSpPr>
              <a:spLocks noChangeShapeType="1"/>
            </p:cNvSpPr>
            <p:nvPr/>
          </p:nvSpPr>
          <p:spPr bwMode="auto">
            <a:xfrm flipH="1">
              <a:off x="1086" y="1542"/>
              <a:ext cx="144" cy="444"/>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直接连接符 43026">
              <a:extLst>
                <a:ext uri="{FF2B5EF4-FFF2-40B4-BE49-F238E27FC236}">
                  <a16:creationId xmlns:a16="http://schemas.microsoft.com/office/drawing/2014/main" id="{D2AAD3D7-8A35-F1E3-AD02-CE1029693EF8}"/>
                </a:ext>
              </a:extLst>
            </p:cNvPr>
            <p:cNvSpPr>
              <a:spLocks noChangeShapeType="1"/>
            </p:cNvSpPr>
            <p:nvPr/>
          </p:nvSpPr>
          <p:spPr bwMode="auto">
            <a:xfrm>
              <a:off x="1230" y="1542"/>
              <a:ext cx="150" cy="618"/>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直接连接符 43027">
              <a:extLst>
                <a:ext uri="{FF2B5EF4-FFF2-40B4-BE49-F238E27FC236}">
                  <a16:creationId xmlns:a16="http://schemas.microsoft.com/office/drawing/2014/main" id="{D7E34529-2BD8-A881-FE81-991A1C82998B}"/>
                </a:ext>
              </a:extLst>
            </p:cNvPr>
            <p:cNvSpPr>
              <a:spLocks noChangeShapeType="1"/>
            </p:cNvSpPr>
            <p:nvPr/>
          </p:nvSpPr>
          <p:spPr bwMode="auto">
            <a:xfrm>
              <a:off x="1230" y="1542"/>
              <a:ext cx="288" cy="444"/>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直接连接符 43028">
              <a:extLst>
                <a:ext uri="{FF2B5EF4-FFF2-40B4-BE49-F238E27FC236}">
                  <a16:creationId xmlns:a16="http://schemas.microsoft.com/office/drawing/2014/main" id="{879EDF60-9BB0-E75F-8E9E-B3EAF720D287}"/>
                </a:ext>
              </a:extLst>
            </p:cNvPr>
            <p:cNvSpPr>
              <a:spLocks noChangeShapeType="1"/>
            </p:cNvSpPr>
            <p:nvPr/>
          </p:nvSpPr>
          <p:spPr bwMode="auto">
            <a:xfrm flipH="1">
              <a:off x="1038" y="2152"/>
              <a:ext cx="120" cy="99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直接连接符 43029">
              <a:extLst>
                <a:ext uri="{FF2B5EF4-FFF2-40B4-BE49-F238E27FC236}">
                  <a16:creationId xmlns:a16="http://schemas.microsoft.com/office/drawing/2014/main" id="{4744044F-CE25-D389-0398-485E09208FC0}"/>
                </a:ext>
              </a:extLst>
            </p:cNvPr>
            <p:cNvSpPr>
              <a:spLocks noChangeShapeType="1"/>
            </p:cNvSpPr>
            <p:nvPr/>
          </p:nvSpPr>
          <p:spPr bwMode="auto">
            <a:xfrm>
              <a:off x="1044" y="3082"/>
              <a:ext cx="66" cy="1"/>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直接连接符 43030">
              <a:extLst>
                <a:ext uri="{FF2B5EF4-FFF2-40B4-BE49-F238E27FC236}">
                  <a16:creationId xmlns:a16="http://schemas.microsoft.com/office/drawing/2014/main" id="{3A691E75-4901-F7BF-2923-9DEE6C01B8C2}"/>
                </a:ext>
              </a:extLst>
            </p:cNvPr>
            <p:cNvSpPr>
              <a:spLocks noChangeShapeType="1"/>
            </p:cNvSpPr>
            <p:nvPr/>
          </p:nvSpPr>
          <p:spPr bwMode="auto">
            <a:xfrm flipH="1">
              <a:off x="1098" y="3082"/>
              <a:ext cx="12" cy="6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直接连接符 43031">
              <a:extLst>
                <a:ext uri="{FF2B5EF4-FFF2-40B4-BE49-F238E27FC236}">
                  <a16:creationId xmlns:a16="http://schemas.microsoft.com/office/drawing/2014/main" id="{799DBE4E-6B47-1936-B772-14B397533214}"/>
                </a:ext>
              </a:extLst>
            </p:cNvPr>
            <p:cNvSpPr>
              <a:spLocks noChangeShapeType="1"/>
            </p:cNvSpPr>
            <p:nvPr/>
          </p:nvSpPr>
          <p:spPr bwMode="auto">
            <a:xfrm flipH="1">
              <a:off x="462" y="2160"/>
              <a:ext cx="470" cy="982"/>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直接连接符 43032">
              <a:extLst>
                <a:ext uri="{FF2B5EF4-FFF2-40B4-BE49-F238E27FC236}">
                  <a16:creationId xmlns:a16="http://schemas.microsoft.com/office/drawing/2014/main" id="{FEF2EFE5-7726-A89F-57E9-A8A4C31949B9}"/>
                </a:ext>
              </a:extLst>
            </p:cNvPr>
            <p:cNvSpPr>
              <a:spLocks noChangeShapeType="1"/>
            </p:cNvSpPr>
            <p:nvPr/>
          </p:nvSpPr>
          <p:spPr bwMode="auto">
            <a:xfrm>
              <a:off x="1380" y="2152"/>
              <a:ext cx="234" cy="990"/>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直接连接符 43033">
              <a:extLst>
                <a:ext uri="{FF2B5EF4-FFF2-40B4-BE49-F238E27FC236}">
                  <a16:creationId xmlns:a16="http://schemas.microsoft.com/office/drawing/2014/main" id="{0AE7E35F-5DD3-A02E-C68A-A7C2ADF50BB5}"/>
                </a:ext>
              </a:extLst>
            </p:cNvPr>
            <p:cNvSpPr>
              <a:spLocks noChangeShapeType="1"/>
            </p:cNvSpPr>
            <p:nvPr/>
          </p:nvSpPr>
          <p:spPr bwMode="auto">
            <a:xfrm>
              <a:off x="1518" y="1978"/>
              <a:ext cx="480" cy="744"/>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矩形 43034">
              <a:extLst>
                <a:ext uri="{FF2B5EF4-FFF2-40B4-BE49-F238E27FC236}">
                  <a16:creationId xmlns:a16="http://schemas.microsoft.com/office/drawing/2014/main" id="{68B1EF26-4B40-9B2A-EE08-211F6AC6CBCC}"/>
                </a:ext>
              </a:extLst>
            </p:cNvPr>
            <p:cNvSpPr>
              <a:spLocks noChangeArrowheads="1"/>
            </p:cNvSpPr>
            <p:nvPr/>
          </p:nvSpPr>
          <p:spPr bwMode="auto">
            <a:xfrm>
              <a:off x="1110" y="2818"/>
              <a:ext cx="160" cy="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buClr>
                  <a:schemeClr val="bg1"/>
                </a:buClr>
              </a:pPr>
              <a:r>
                <a:rPr lang="en-US" altLang="zh-CN" b="0" i="1">
                  <a:solidFill>
                    <a:srgbClr val="FFFF00"/>
                  </a:solidFill>
                  <a:latin typeface="Times New Roman" panose="02020603050405020304" pitchFamily="18" charset="0"/>
                </a:rPr>
                <a:t>h'</a:t>
              </a:r>
            </a:p>
          </p:txBody>
        </p:sp>
        <p:sp>
          <p:nvSpPr>
            <p:cNvPr id="50" name="椭圆 43035">
              <a:extLst>
                <a:ext uri="{FF2B5EF4-FFF2-40B4-BE49-F238E27FC236}">
                  <a16:creationId xmlns:a16="http://schemas.microsoft.com/office/drawing/2014/main" id="{F6195EFD-4722-0E70-514C-9BE6E622DDBD}"/>
                </a:ext>
              </a:extLst>
            </p:cNvPr>
            <p:cNvSpPr>
              <a:spLocks noChangeArrowheads="1"/>
            </p:cNvSpPr>
            <p:nvPr/>
          </p:nvSpPr>
          <p:spPr bwMode="auto">
            <a:xfrm>
              <a:off x="450" y="3130"/>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 name="椭圆 43036">
              <a:extLst>
                <a:ext uri="{FF2B5EF4-FFF2-40B4-BE49-F238E27FC236}">
                  <a16:creationId xmlns:a16="http://schemas.microsoft.com/office/drawing/2014/main" id="{DB61E8D7-C7EC-210E-E785-973E8AF3F8AC}"/>
                </a:ext>
              </a:extLst>
            </p:cNvPr>
            <p:cNvSpPr>
              <a:spLocks noChangeArrowheads="1"/>
            </p:cNvSpPr>
            <p:nvPr/>
          </p:nvSpPr>
          <p:spPr bwMode="auto">
            <a:xfrm>
              <a:off x="1602" y="3130"/>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 name="椭圆 43037">
              <a:extLst>
                <a:ext uri="{FF2B5EF4-FFF2-40B4-BE49-F238E27FC236}">
                  <a16:creationId xmlns:a16="http://schemas.microsoft.com/office/drawing/2014/main" id="{9EC30B66-F6F5-F8CF-8556-426C4737C76C}"/>
                </a:ext>
              </a:extLst>
            </p:cNvPr>
            <p:cNvSpPr>
              <a:spLocks noChangeArrowheads="1"/>
            </p:cNvSpPr>
            <p:nvPr/>
          </p:nvSpPr>
          <p:spPr bwMode="auto">
            <a:xfrm>
              <a:off x="834" y="2710"/>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 name="椭圆 43038">
              <a:extLst>
                <a:ext uri="{FF2B5EF4-FFF2-40B4-BE49-F238E27FC236}">
                  <a16:creationId xmlns:a16="http://schemas.microsoft.com/office/drawing/2014/main" id="{56F98F0C-89E3-764A-9880-F47DD4E0A4F4}"/>
                </a:ext>
              </a:extLst>
            </p:cNvPr>
            <p:cNvSpPr>
              <a:spLocks noChangeArrowheads="1"/>
            </p:cNvSpPr>
            <p:nvPr/>
          </p:nvSpPr>
          <p:spPr bwMode="auto">
            <a:xfrm>
              <a:off x="1986" y="2716"/>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 name="椭圆 43039">
              <a:extLst>
                <a:ext uri="{FF2B5EF4-FFF2-40B4-BE49-F238E27FC236}">
                  <a16:creationId xmlns:a16="http://schemas.microsoft.com/office/drawing/2014/main" id="{4F54E67A-FBED-31CC-B4F0-7ACC88DB4790}"/>
                </a:ext>
              </a:extLst>
            </p:cNvPr>
            <p:cNvSpPr>
              <a:spLocks noChangeArrowheads="1"/>
            </p:cNvSpPr>
            <p:nvPr/>
          </p:nvSpPr>
          <p:spPr bwMode="auto">
            <a:xfrm>
              <a:off x="1986" y="2710"/>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 name="椭圆 43040">
              <a:extLst>
                <a:ext uri="{FF2B5EF4-FFF2-40B4-BE49-F238E27FC236}">
                  <a16:creationId xmlns:a16="http://schemas.microsoft.com/office/drawing/2014/main" id="{5D1C2635-8D2C-795E-7218-89DC03676AD4}"/>
                </a:ext>
              </a:extLst>
            </p:cNvPr>
            <p:cNvSpPr>
              <a:spLocks noChangeArrowheads="1"/>
            </p:cNvSpPr>
            <p:nvPr/>
          </p:nvSpPr>
          <p:spPr bwMode="auto">
            <a:xfrm>
              <a:off x="1218" y="152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 name="椭圆 43041">
              <a:extLst>
                <a:ext uri="{FF2B5EF4-FFF2-40B4-BE49-F238E27FC236}">
                  <a16:creationId xmlns:a16="http://schemas.microsoft.com/office/drawing/2014/main" id="{7A161DB9-E818-A2B3-C23F-5F2F4A97DCD1}"/>
                </a:ext>
              </a:extLst>
            </p:cNvPr>
            <p:cNvSpPr>
              <a:spLocks noChangeArrowheads="1"/>
            </p:cNvSpPr>
            <p:nvPr/>
          </p:nvSpPr>
          <p:spPr bwMode="auto">
            <a:xfrm>
              <a:off x="924" y="2140"/>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 name="椭圆 43042">
              <a:extLst>
                <a:ext uri="{FF2B5EF4-FFF2-40B4-BE49-F238E27FC236}">
                  <a16:creationId xmlns:a16="http://schemas.microsoft.com/office/drawing/2014/main" id="{9C1FEB47-0F1F-5C91-27DF-755839C68892}"/>
                </a:ext>
              </a:extLst>
            </p:cNvPr>
            <p:cNvSpPr>
              <a:spLocks noChangeArrowheads="1"/>
            </p:cNvSpPr>
            <p:nvPr/>
          </p:nvSpPr>
          <p:spPr bwMode="auto">
            <a:xfrm>
              <a:off x="1368" y="2140"/>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 name="椭圆 43043">
              <a:extLst>
                <a:ext uri="{FF2B5EF4-FFF2-40B4-BE49-F238E27FC236}">
                  <a16:creationId xmlns:a16="http://schemas.microsoft.com/office/drawing/2014/main" id="{323D3C81-9863-3157-8782-C087422F4D09}"/>
                </a:ext>
              </a:extLst>
            </p:cNvPr>
            <p:cNvSpPr>
              <a:spLocks noChangeArrowheads="1"/>
            </p:cNvSpPr>
            <p:nvPr/>
          </p:nvSpPr>
          <p:spPr bwMode="auto">
            <a:xfrm>
              <a:off x="1506" y="1966"/>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 name="椭圆 43044">
              <a:extLst>
                <a:ext uri="{FF2B5EF4-FFF2-40B4-BE49-F238E27FC236}">
                  <a16:creationId xmlns:a16="http://schemas.microsoft.com/office/drawing/2014/main" id="{F479801F-8BBD-3B82-0522-628C2C66D91F}"/>
                </a:ext>
              </a:extLst>
            </p:cNvPr>
            <p:cNvSpPr>
              <a:spLocks noChangeArrowheads="1"/>
            </p:cNvSpPr>
            <p:nvPr/>
          </p:nvSpPr>
          <p:spPr bwMode="auto">
            <a:xfrm>
              <a:off x="1074" y="1966"/>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0" name="组合 43045">
            <a:extLst>
              <a:ext uri="{FF2B5EF4-FFF2-40B4-BE49-F238E27FC236}">
                <a16:creationId xmlns:a16="http://schemas.microsoft.com/office/drawing/2014/main" id="{795B6071-5CA6-EBF4-5198-254ED827EC10}"/>
              </a:ext>
            </a:extLst>
          </p:cNvPr>
          <p:cNvGrpSpPr>
            <a:grpSpLocks/>
          </p:cNvGrpSpPr>
          <p:nvPr/>
        </p:nvGrpSpPr>
        <p:grpSpPr bwMode="auto">
          <a:xfrm rot="3660000">
            <a:off x="2967038" y="3697288"/>
            <a:ext cx="1695450" cy="2768600"/>
            <a:chOff x="3307" y="984"/>
            <a:chExt cx="2112" cy="3449"/>
          </a:xfrm>
        </p:grpSpPr>
        <p:sp>
          <p:nvSpPr>
            <p:cNvPr id="61" name="任意多边形 43046">
              <a:extLst>
                <a:ext uri="{FF2B5EF4-FFF2-40B4-BE49-F238E27FC236}">
                  <a16:creationId xmlns:a16="http://schemas.microsoft.com/office/drawing/2014/main" id="{9FAA555B-BA44-757C-F095-74800C6C3EAC}"/>
                </a:ext>
              </a:extLst>
            </p:cNvPr>
            <p:cNvSpPr>
              <a:spLocks noChangeArrowheads="1"/>
            </p:cNvSpPr>
            <p:nvPr/>
          </p:nvSpPr>
          <p:spPr bwMode="auto">
            <a:xfrm>
              <a:off x="3319" y="2772"/>
              <a:ext cx="1188" cy="942"/>
            </a:xfrm>
            <a:custGeom>
              <a:avLst/>
              <a:gdLst>
                <a:gd name="T0" fmla="*/ 822 w 1188"/>
                <a:gd name="T1" fmla="*/ 0 h 942"/>
                <a:gd name="T2" fmla="*/ 1188 w 1188"/>
                <a:gd name="T3" fmla="*/ 942 h 942"/>
                <a:gd name="T4" fmla="*/ 0 w 1188"/>
                <a:gd name="T5" fmla="*/ 942 h 942"/>
                <a:gd name="T6" fmla="*/ 366 w 1188"/>
                <a:gd name="T7" fmla="*/ 0 h 942"/>
                <a:gd name="T8" fmla="*/ 822 w 1188"/>
                <a:gd name="T9" fmla="*/ 0 h 942"/>
                <a:gd name="T10" fmla="*/ 0 60000 65536"/>
                <a:gd name="T11" fmla="*/ 0 60000 65536"/>
                <a:gd name="T12" fmla="*/ 0 60000 65536"/>
                <a:gd name="T13" fmla="*/ 0 60000 65536"/>
                <a:gd name="T14" fmla="*/ 0 60000 65536"/>
                <a:gd name="T15" fmla="*/ 0 w 1188"/>
                <a:gd name="T16" fmla="*/ 0 h 942"/>
                <a:gd name="T17" fmla="*/ 1188 w 1188"/>
                <a:gd name="T18" fmla="*/ 942 h 942"/>
              </a:gdLst>
              <a:ahLst/>
              <a:cxnLst>
                <a:cxn ang="T10">
                  <a:pos x="T0" y="T1"/>
                </a:cxn>
                <a:cxn ang="T11">
                  <a:pos x="T2" y="T3"/>
                </a:cxn>
                <a:cxn ang="T12">
                  <a:pos x="T4" y="T5"/>
                </a:cxn>
                <a:cxn ang="T13">
                  <a:pos x="T6" y="T7"/>
                </a:cxn>
                <a:cxn ang="T14">
                  <a:pos x="T8" y="T9"/>
                </a:cxn>
              </a:cxnLst>
              <a:rect l="T15" t="T16" r="T17" b="T18"/>
              <a:pathLst>
                <a:path w="1188" h="942">
                  <a:moveTo>
                    <a:pt x="822" y="0"/>
                  </a:moveTo>
                  <a:lnTo>
                    <a:pt x="1188" y="942"/>
                  </a:lnTo>
                  <a:lnTo>
                    <a:pt x="0" y="942"/>
                  </a:lnTo>
                  <a:lnTo>
                    <a:pt x="366" y="0"/>
                  </a:lnTo>
                  <a:lnTo>
                    <a:pt x="822" y="0"/>
                  </a:lnTo>
                  <a:close/>
                </a:path>
              </a:pathLst>
            </a:custGeom>
            <a:solidFill>
              <a:srgbClr val="8A66D9"/>
            </a:solidFill>
            <a:ln w="0">
              <a:solidFill>
                <a:srgbClr val="8A66D9"/>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 name="直接连接符 43047">
              <a:extLst>
                <a:ext uri="{FF2B5EF4-FFF2-40B4-BE49-F238E27FC236}">
                  <a16:creationId xmlns:a16="http://schemas.microsoft.com/office/drawing/2014/main" id="{C0C5D19F-5E2B-5AB7-41D2-410B1BC80B75}"/>
                </a:ext>
              </a:extLst>
            </p:cNvPr>
            <p:cNvSpPr>
              <a:spLocks noChangeShapeType="1"/>
            </p:cNvSpPr>
            <p:nvPr/>
          </p:nvSpPr>
          <p:spPr bwMode="auto">
            <a:xfrm>
              <a:off x="3319" y="3714"/>
              <a:ext cx="1188" cy="1"/>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直接连接符 43048">
              <a:extLst>
                <a:ext uri="{FF2B5EF4-FFF2-40B4-BE49-F238E27FC236}">
                  <a16:creationId xmlns:a16="http://schemas.microsoft.com/office/drawing/2014/main" id="{EDDC1D30-EBE5-44E3-E648-ED2DDECF5A70}"/>
                </a:ext>
              </a:extLst>
            </p:cNvPr>
            <p:cNvSpPr>
              <a:spLocks noChangeShapeType="1"/>
            </p:cNvSpPr>
            <p:nvPr/>
          </p:nvSpPr>
          <p:spPr bwMode="auto">
            <a:xfrm flipH="1">
              <a:off x="4507" y="2958"/>
              <a:ext cx="762" cy="756"/>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直接连接符 43049">
              <a:extLst>
                <a:ext uri="{FF2B5EF4-FFF2-40B4-BE49-F238E27FC236}">
                  <a16:creationId xmlns:a16="http://schemas.microsoft.com/office/drawing/2014/main" id="{76548592-C3F7-EE8E-D473-41F50AB93279}"/>
                </a:ext>
              </a:extLst>
            </p:cNvPr>
            <p:cNvSpPr>
              <a:spLocks noChangeShapeType="1"/>
            </p:cNvSpPr>
            <p:nvPr/>
          </p:nvSpPr>
          <p:spPr bwMode="auto">
            <a:xfrm>
              <a:off x="3661" y="2784"/>
              <a:ext cx="456" cy="1"/>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直接连接符 43050">
              <a:extLst>
                <a:ext uri="{FF2B5EF4-FFF2-40B4-BE49-F238E27FC236}">
                  <a16:creationId xmlns:a16="http://schemas.microsoft.com/office/drawing/2014/main" id="{14EBFFDF-CDE7-58E1-254B-3AA817FFB6D2}"/>
                </a:ext>
              </a:extLst>
            </p:cNvPr>
            <p:cNvSpPr>
              <a:spLocks noChangeShapeType="1"/>
            </p:cNvSpPr>
            <p:nvPr/>
          </p:nvSpPr>
          <p:spPr bwMode="auto">
            <a:xfrm flipH="1">
              <a:off x="4117" y="2490"/>
              <a:ext cx="288" cy="294"/>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直接连接符 43051">
              <a:extLst>
                <a:ext uri="{FF2B5EF4-FFF2-40B4-BE49-F238E27FC236}">
                  <a16:creationId xmlns:a16="http://schemas.microsoft.com/office/drawing/2014/main" id="{EC4606B1-0272-7FC9-BE87-4AB02DD4931A}"/>
                </a:ext>
              </a:extLst>
            </p:cNvPr>
            <p:cNvSpPr>
              <a:spLocks noChangeShapeType="1"/>
            </p:cNvSpPr>
            <p:nvPr/>
          </p:nvSpPr>
          <p:spPr bwMode="auto">
            <a:xfrm flipH="1">
              <a:off x="5263" y="1944"/>
              <a:ext cx="138" cy="1014"/>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直接连接符 43052">
              <a:extLst>
                <a:ext uri="{FF2B5EF4-FFF2-40B4-BE49-F238E27FC236}">
                  <a16:creationId xmlns:a16="http://schemas.microsoft.com/office/drawing/2014/main" id="{064BF1E9-1A8F-A912-08C4-24414A2F7A41}"/>
                </a:ext>
              </a:extLst>
            </p:cNvPr>
            <p:cNvSpPr>
              <a:spLocks noChangeShapeType="1"/>
            </p:cNvSpPr>
            <p:nvPr/>
          </p:nvSpPr>
          <p:spPr bwMode="auto">
            <a:xfrm>
              <a:off x="4843" y="984"/>
              <a:ext cx="558" cy="960"/>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直接连接符 43053">
              <a:extLst>
                <a:ext uri="{FF2B5EF4-FFF2-40B4-BE49-F238E27FC236}">
                  <a16:creationId xmlns:a16="http://schemas.microsoft.com/office/drawing/2014/main" id="{F814DA2E-5F99-2898-552E-D692898CFF1A}"/>
                </a:ext>
              </a:extLst>
            </p:cNvPr>
            <p:cNvSpPr>
              <a:spLocks noChangeShapeType="1"/>
            </p:cNvSpPr>
            <p:nvPr/>
          </p:nvSpPr>
          <p:spPr bwMode="auto">
            <a:xfrm flipH="1">
              <a:off x="4405" y="2106"/>
              <a:ext cx="60" cy="384"/>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直接连接符 43054">
              <a:extLst>
                <a:ext uri="{FF2B5EF4-FFF2-40B4-BE49-F238E27FC236}">
                  <a16:creationId xmlns:a16="http://schemas.microsoft.com/office/drawing/2014/main" id="{97C8B82F-4225-C288-F3B0-F776DE99C30E}"/>
                </a:ext>
              </a:extLst>
            </p:cNvPr>
            <p:cNvSpPr>
              <a:spLocks noChangeShapeType="1"/>
            </p:cNvSpPr>
            <p:nvPr/>
          </p:nvSpPr>
          <p:spPr bwMode="auto">
            <a:xfrm>
              <a:off x="4225" y="1764"/>
              <a:ext cx="240" cy="342"/>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直接连接符 43055">
              <a:extLst>
                <a:ext uri="{FF2B5EF4-FFF2-40B4-BE49-F238E27FC236}">
                  <a16:creationId xmlns:a16="http://schemas.microsoft.com/office/drawing/2014/main" id="{5BF0D50E-E696-AA56-D930-D9F6EB058839}"/>
                </a:ext>
              </a:extLst>
            </p:cNvPr>
            <p:cNvSpPr>
              <a:spLocks noChangeShapeType="1"/>
            </p:cNvSpPr>
            <p:nvPr/>
          </p:nvSpPr>
          <p:spPr bwMode="auto">
            <a:xfrm>
              <a:off x="3913" y="2772"/>
              <a:ext cx="1" cy="94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直接连接符 43056">
              <a:extLst>
                <a:ext uri="{FF2B5EF4-FFF2-40B4-BE49-F238E27FC236}">
                  <a16:creationId xmlns:a16="http://schemas.microsoft.com/office/drawing/2014/main" id="{D64EB511-EB51-A38F-FAD4-F2C13D0198C4}"/>
                </a:ext>
              </a:extLst>
            </p:cNvPr>
            <p:cNvSpPr>
              <a:spLocks noChangeShapeType="1"/>
            </p:cNvSpPr>
            <p:nvPr/>
          </p:nvSpPr>
          <p:spPr bwMode="auto">
            <a:xfrm>
              <a:off x="3913" y="3630"/>
              <a:ext cx="90" cy="1"/>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直接连接符 43057">
              <a:extLst>
                <a:ext uri="{FF2B5EF4-FFF2-40B4-BE49-F238E27FC236}">
                  <a16:creationId xmlns:a16="http://schemas.microsoft.com/office/drawing/2014/main" id="{D97589D7-4C99-CA90-261D-B92F99AC6454}"/>
                </a:ext>
              </a:extLst>
            </p:cNvPr>
            <p:cNvSpPr>
              <a:spLocks noChangeShapeType="1"/>
            </p:cNvSpPr>
            <p:nvPr/>
          </p:nvSpPr>
          <p:spPr bwMode="auto">
            <a:xfrm>
              <a:off x="4003" y="3630"/>
              <a:ext cx="1" cy="8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直接连接符 43058">
              <a:extLst>
                <a:ext uri="{FF2B5EF4-FFF2-40B4-BE49-F238E27FC236}">
                  <a16:creationId xmlns:a16="http://schemas.microsoft.com/office/drawing/2014/main" id="{043FF572-1A94-7915-60D6-E928251E1B27}"/>
                </a:ext>
              </a:extLst>
            </p:cNvPr>
            <p:cNvSpPr>
              <a:spLocks noChangeShapeType="1"/>
            </p:cNvSpPr>
            <p:nvPr/>
          </p:nvSpPr>
          <p:spPr bwMode="auto">
            <a:xfrm flipH="1">
              <a:off x="3684" y="2172"/>
              <a:ext cx="228" cy="588"/>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直接连接符 43059">
              <a:extLst>
                <a:ext uri="{FF2B5EF4-FFF2-40B4-BE49-F238E27FC236}">
                  <a16:creationId xmlns:a16="http://schemas.microsoft.com/office/drawing/2014/main" id="{93E9EFA9-F82F-5CD7-1825-1F9B81CFB939}"/>
                </a:ext>
              </a:extLst>
            </p:cNvPr>
            <p:cNvSpPr>
              <a:spLocks noChangeShapeType="1"/>
            </p:cNvSpPr>
            <p:nvPr/>
          </p:nvSpPr>
          <p:spPr bwMode="auto">
            <a:xfrm>
              <a:off x="3912" y="2172"/>
              <a:ext cx="228" cy="588"/>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直接连接符 43060">
              <a:extLst>
                <a:ext uri="{FF2B5EF4-FFF2-40B4-BE49-F238E27FC236}">
                  <a16:creationId xmlns:a16="http://schemas.microsoft.com/office/drawing/2014/main" id="{53B76BFE-24E5-727D-021E-1E35FED4F0CB}"/>
                </a:ext>
              </a:extLst>
            </p:cNvPr>
            <p:cNvSpPr>
              <a:spLocks noChangeShapeType="1"/>
            </p:cNvSpPr>
            <p:nvPr/>
          </p:nvSpPr>
          <p:spPr bwMode="auto">
            <a:xfrm flipH="1">
              <a:off x="3912" y="2082"/>
              <a:ext cx="576" cy="90"/>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直接连接符 43061">
              <a:extLst>
                <a:ext uri="{FF2B5EF4-FFF2-40B4-BE49-F238E27FC236}">
                  <a16:creationId xmlns:a16="http://schemas.microsoft.com/office/drawing/2014/main" id="{4F98C316-0289-B385-D632-2E1135753879}"/>
                </a:ext>
              </a:extLst>
            </p:cNvPr>
            <p:cNvSpPr>
              <a:spLocks noChangeShapeType="1"/>
            </p:cNvSpPr>
            <p:nvPr/>
          </p:nvSpPr>
          <p:spPr bwMode="auto">
            <a:xfrm flipH="1">
              <a:off x="3912" y="1740"/>
              <a:ext cx="336" cy="432"/>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直接连接符 43062">
              <a:extLst>
                <a:ext uri="{FF2B5EF4-FFF2-40B4-BE49-F238E27FC236}">
                  <a16:creationId xmlns:a16="http://schemas.microsoft.com/office/drawing/2014/main" id="{6F550908-C1E5-9688-68BF-9B068C388530}"/>
                </a:ext>
              </a:extLst>
            </p:cNvPr>
            <p:cNvSpPr>
              <a:spLocks noChangeShapeType="1"/>
            </p:cNvSpPr>
            <p:nvPr/>
          </p:nvSpPr>
          <p:spPr bwMode="auto">
            <a:xfrm>
              <a:off x="3912" y="2172"/>
              <a:ext cx="516" cy="294"/>
            </a:xfrm>
            <a:prstGeom prst="line">
              <a:avLst/>
            </a:prstGeom>
            <a:noFill/>
            <a:ln w="0">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直接连接符 43063">
              <a:extLst>
                <a:ext uri="{FF2B5EF4-FFF2-40B4-BE49-F238E27FC236}">
                  <a16:creationId xmlns:a16="http://schemas.microsoft.com/office/drawing/2014/main" id="{3D2E0E20-A269-210C-D24A-1E9DB07BDFD0}"/>
                </a:ext>
              </a:extLst>
            </p:cNvPr>
            <p:cNvSpPr>
              <a:spLocks noChangeShapeType="1"/>
            </p:cNvSpPr>
            <p:nvPr/>
          </p:nvSpPr>
          <p:spPr bwMode="auto">
            <a:xfrm flipH="1">
              <a:off x="3319" y="2772"/>
              <a:ext cx="366" cy="942"/>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直接连接符 43064">
              <a:extLst>
                <a:ext uri="{FF2B5EF4-FFF2-40B4-BE49-F238E27FC236}">
                  <a16:creationId xmlns:a16="http://schemas.microsoft.com/office/drawing/2014/main" id="{668453A8-0005-53F9-B04B-65E26C87439A}"/>
                </a:ext>
              </a:extLst>
            </p:cNvPr>
            <p:cNvSpPr>
              <a:spLocks noChangeShapeType="1"/>
            </p:cNvSpPr>
            <p:nvPr/>
          </p:nvSpPr>
          <p:spPr bwMode="auto">
            <a:xfrm>
              <a:off x="4141" y="2772"/>
              <a:ext cx="366" cy="942"/>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直接连接符 43065">
              <a:extLst>
                <a:ext uri="{FF2B5EF4-FFF2-40B4-BE49-F238E27FC236}">
                  <a16:creationId xmlns:a16="http://schemas.microsoft.com/office/drawing/2014/main" id="{8E89F3D8-1D17-CF78-CAF5-7E6C2C5299F0}"/>
                </a:ext>
              </a:extLst>
            </p:cNvPr>
            <p:cNvSpPr>
              <a:spLocks noChangeShapeType="1"/>
            </p:cNvSpPr>
            <p:nvPr/>
          </p:nvSpPr>
          <p:spPr bwMode="auto">
            <a:xfrm>
              <a:off x="4429" y="2478"/>
              <a:ext cx="834" cy="480"/>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直接连接符 43066">
              <a:extLst>
                <a:ext uri="{FF2B5EF4-FFF2-40B4-BE49-F238E27FC236}">
                  <a16:creationId xmlns:a16="http://schemas.microsoft.com/office/drawing/2014/main" id="{664D8226-4503-76C3-DEC4-B1B852F255EF}"/>
                </a:ext>
              </a:extLst>
            </p:cNvPr>
            <p:cNvSpPr>
              <a:spLocks noChangeShapeType="1"/>
            </p:cNvSpPr>
            <p:nvPr/>
          </p:nvSpPr>
          <p:spPr bwMode="auto">
            <a:xfrm flipH="1">
              <a:off x="4489" y="1944"/>
              <a:ext cx="912" cy="150"/>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直接连接符 43067">
              <a:extLst>
                <a:ext uri="{FF2B5EF4-FFF2-40B4-BE49-F238E27FC236}">
                  <a16:creationId xmlns:a16="http://schemas.microsoft.com/office/drawing/2014/main" id="{8A5DE157-CC17-D825-74F9-1B7F35A0DFF2}"/>
                </a:ext>
              </a:extLst>
            </p:cNvPr>
            <p:cNvSpPr>
              <a:spLocks noChangeShapeType="1"/>
            </p:cNvSpPr>
            <p:nvPr/>
          </p:nvSpPr>
          <p:spPr bwMode="auto">
            <a:xfrm flipH="1">
              <a:off x="4249" y="984"/>
              <a:ext cx="594" cy="768"/>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矩形 43068">
              <a:extLst>
                <a:ext uri="{FF2B5EF4-FFF2-40B4-BE49-F238E27FC236}">
                  <a16:creationId xmlns:a16="http://schemas.microsoft.com/office/drawing/2014/main" id="{3E790C22-B29D-093A-5329-527BDFCD34A5}"/>
                </a:ext>
              </a:extLst>
            </p:cNvPr>
            <p:cNvSpPr>
              <a:spLocks noChangeArrowheads="1"/>
            </p:cNvSpPr>
            <p:nvPr/>
          </p:nvSpPr>
          <p:spPr bwMode="auto">
            <a:xfrm>
              <a:off x="3985" y="3360"/>
              <a:ext cx="160" cy="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buClr>
                  <a:schemeClr val="bg1"/>
                </a:buClr>
              </a:pPr>
              <a:r>
                <a:rPr lang="en-US" altLang="zh-CN" b="0" i="1">
                  <a:solidFill>
                    <a:srgbClr val="FFFF00"/>
                  </a:solidFill>
                  <a:latin typeface="Times New Roman" panose="02020603050405020304" pitchFamily="18" charset="0"/>
                </a:rPr>
                <a:t>h'</a:t>
              </a:r>
            </a:p>
          </p:txBody>
        </p:sp>
        <p:sp>
          <p:nvSpPr>
            <p:cNvPr id="84" name="椭圆 43069">
              <a:extLst>
                <a:ext uri="{FF2B5EF4-FFF2-40B4-BE49-F238E27FC236}">
                  <a16:creationId xmlns:a16="http://schemas.microsoft.com/office/drawing/2014/main" id="{6C70A861-5FFE-CF0C-CD56-8E219F598257}"/>
                </a:ext>
              </a:extLst>
            </p:cNvPr>
            <p:cNvSpPr>
              <a:spLocks noChangeArrowheads="1"/>
            </p:cNvSpPr>
            <p:nvPr/>
          </p:nvSpPr>
          <p:spPr bwMode="auto">
            <a:xfrm>
              <a:off x="3901" y="3702"/>
              <a:ext cx="30" cy="30"/>
            </a:xfrm>
            <a:prstGeom prst="ellipse">
              <a:avLst/>
            </a:prstGeom>
            <a:solidFill>
              <a:srgbClr val="FF0000"/>
            </a:solidFill>
            <a:ln w="0">
              <a:solidFill>
                <a:srgbClr val="FFFF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5" name="椭圆 43070">
              <a:extLst>
                <a:ext uri="{FF2B5EF4-FFF2-40B4-BE49-F238E27FC236}">
                  <a16:creationId xmlns:a16="http://schemas.microsoft.com/office/drawing/2014/main" id="{09BAB54F-0E30-D852-672F-E50B96451A73}"/>
                </a:ext>
              </a:extLst>
            </p:cNvPr>
            <p:cNvSpPr>
              <a:spLocks noChangeArrowheads="1"/>
            </p:cNvSpPr>
            <p:nvPr/>
          </p:nvSpPr>
          <p:spPr bwMode="auto">
            <a:xfrm>
              <a:off x="3877" y="277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6" name="椭圆 43071">
              <a:extLst>
                <a:ext uri="{FF2B5EF4-FFF2-40B4-BE49-F238E27FC236}">
                  <a16:creationId xmlns:a16="http://schemas.microsoft.com/office/drawing/2014/main" id="{B0F09C0F-C612-29A4-E7AA-15CC80A31A07}"/>
                </a:ext>
              </a:extLst>
            </p:cNvPr>
            <p:cNvSpPr>
              <a:spLocks noChangeArrowheads="1"/>
            </p:cNvSpPr>
            <p:nvPr/>
          </p:nvSpPr>
          <p:spPr bwMode="auto">
            <a:xfrm>
              <a:off x="3307" y="370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 name="椭圆 43072">
              <a:extLst>
                <a:ext uri="{FF2B5EF4-FFF2-40B4-BE49-F238E27FC236}">
                  <a16:creationId xmlns:a16="http://schemas.microsoft.com/office/drawing/2014/main" id="{A88AC479-5EBF-F9E6-3872-75D9C6973A68}"/>
                </a:ext>
              </a:extLst>
            </p:cNvPr>
            <p:cNvSpPr>
              <a:spLocks noChangeArrowheads="1"/>
            </p:cNvSpPr>
            <p:nvPr/>
          </p:nvSpPr>
          <p:spPr bwMode="auto">
            <a:xfrm>
              <a:off x="4495" y="370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 name="椭圆 43073">
              <a:extLst>
                <a:ext uri="{FF2B5EF4-FFF2-40B4-BE49-F238E27FC236}">
                  <a16:creationId xmlns:a16="http://schemas.microsoft.com/office/drawing/2014/main" id="{815C8642-7A10-6E1F-39C4-D8C0EA9065B3}"/>
                </a:ext>
              </a:extLst>
            </p:cNvPr>
            <p:cNvSpPr>
              <a:spLocks noChangeArrowheads="1"/>
            </p:cNvSpPr>
            <p:nvPr/>
          </p:nvSpPr>
          <p:spPr bwMode="auto">
            <a:xfrm>
              <a:off x="3877" y="2178"/>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 name="椭圆 43074">
              <a:extLst>
                <a:ext uri="{FF2B5EF4-FFF2-40B4-BE49-F238E27FC236}">
                  <a16:creationId xmlns:a16="http://schemas.microsoft.com/office/drawing/2014/main" id="{902E5919-A401-348E-E0EF-D1CA6C286262}"/>
                </a:ext>
              </a:extLst>
            </p:cNvPr>
            <p:cNvSpPr>
              <a:spLocks noChangeArrowheads="1"/>
            </p:cNvSpPr>
            <p:nvPr/>
          </p:nvSpPr>
          <p:spPr bwMode="auto">
            <a:xfrm>
              <a:off x="4495" y="370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0" name="椭圆 43075">
              <a:extLst>
                <a:ext uri="{FF2B5EF4-FFF2-40B4-BE49-F238E27FC236}">
                  <a16:creationId xmlns:a16="http://schemas.microsoft.com/office/drawing/2014/main" id="{87474851-2036-6F22-C56D-9DC615DAB128}"/>
                </a:ext>
              </a:extLst>
            </p:cNvPr>
            <p:cNvSpPr>
              <a:spLocks noChangeArrowheads="1"/>
            </p:cNvSpPr>
            <p:nvPr/>
          </p:nvSpPr>
          <p:spPr bwMode="auto">
            <a:xfrm>
              <a:off x="5257" y="2946"/>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1" name="椭圆 43076">
              <a:extLst>
                <a:ext uri="{FF2B5EF4-FFF2-40B4-BE49-F238E27FC236}">
                  <a16:creationId xmlns:a16="http://schemas.microsoft.com/office/drawing/2014/main" id="{512364D1-3407-D722-D757-9CD26CD19C0D}"/>
                </a:ext>
              </a:extLst>
            </p:cNvPr>
            <p:cNvSpPr>
              <a:spLocks noChangeArrowheads="1"/>
            </p:cNvSpPr>
            <p:nvPr/>
          </p:nvSpPr>
          <p:spPr bwMode="auto">
            <a:xfrm>
              <a:off x="3883" y="2190"/>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 name="椭圆 43077">
              <a:extLst>
                <a:ext uri="{FF2B5EF4-FFF2-40B4-BE49-F238E27FC236}">
                  <a16:creationId xmlns:a16="http://schemas.microsoft.com/office/drawing/2014/main" id="{71054979-476C-5212-DD38-DDAB32049DBE}"/>
                </a:ext>
              </a:extLst>
            </p:cNvPr>
            <p:cNvSpPr>
              <a:spLocks noChangeArrowheads="1"/>
            </p:cNvSpPr>
            <p:nvPr/>
          </p:nvSpPr>
          <p:spPr bwMode="auto">
            <a:xfrm>
              <a:off x="4495" y="370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 name="椭圆 43078">
              <a:extLst>
                <a:ext uri="{FF2B5EF4-FFF2-40B4-BE49-F238E27FC236}">
                  <a16:creationId xmlns:a16="http://schemas.microsoft.com/office/drawing/2014/main" id="{3DFCD15F-CB9E-B0C0-D4A3-97179D584163}"/>
                </a:ext>
              </a:extLst>
            </p:cNvPr>
            <p:cNvSpPr>
              <a:spLocks noChangeArrowheads="1"/>
            </p:cNvSpPr>
            <p:nvPr/>
          </p:nvSpPr>
          <p:spPr bwMode="auto">
            <a:xfrm>
              <a:off x="5389" y="193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4" name="椭圆 43079">
              <a:extLst>
                <a:ext uri="{FF2B5EF4-FFF2-40B4-BE49-F238E27FC236}">
                  <a16:creationId xmlns:a16="http://schemas.microsoft.com/office/drawing/2014/main" id="{568352C4-B185-1846-D7DF-DFB73F8AF254}"/>
                </a:ext>
              </a:extLst>
            </p:cNvPr>
            <p:cNvSpPr>
              <a:spLocks noChangeArrowheads="1"/>
            </p:cNvSpPr>
            <p:nvPr/>
          </p:nvSpPr>
          <p:spPr bwMode="auto">
            <a:xfrm>
              <a:off x="3883" y="2184"/>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 name="椭圆 43080">
              <a:extLst>
                <a:ext uri="{FF2B5EF4-FFF2-40B4-BE49-F238E27FC236}">
                  <a16:creationId xmlns:a16="http://schemas.microsoft.com/office/drawing/2014/main" id="{0E0E5C0A-EC6E-BAF4-AA15-128112A35615}"/>
                </a:ext>
              </a:extLst>
            </p:cNvPr>
            <p:cNvSpPr>
              <a:spLocks noChangeArrowheads="1"/>
            </p:cNvSpPr>
            <p:nvPr/>
          </p:nvSpPr>
          <p:spPr bwMode="auto">
            <a:xfrm>
              <a:off x="5251" y="2946"/>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 name="椭圆 43081">
              <a:extLst>
                <a:ext uri="{FF2B5EF4-FFF2-40B4-BE49-F238E27FC236}">
                  <a16:creationId xmlns:a16="http://schemas.microsoft.com/office/drawing/2014/main" id="{D42E12ED-7D74-E89A-2A64-51A2AFCD551A}"/>
                </a:ext>
              </a:extLst>
            </p:cNvPr>
            <p:cNvSpPr>
              <a:spLocks noChangeArrowheads="1"/>
            </p:cNvSpPr>
            <p:nvPr/>
          </p:nvSpPr>
          <p:spPr bwMode="auto">
            <a:xfrm>
              <a:off x="5389" y="193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 name="椭圆 43082">
              <a:extLst>
                <a:ext uri="{FF2B5EF4-FFF2-40B4-BE49-F238E27FC236}">
                  <a16:creationId xmlns:a16="http://schemas.microsoft.com/office/drawing/2014/main" id="{3D5F281A-0634-6DAE-765D-27494E9C698F}"/>
                </a:ext>
              </a:extLst>
            </p:cNvPr>
            <p:cNvSpPr>
              <a:spLocks noChangeArrowheads="1"/>
            </p:cNvSpPr>
            <p:nvPr/>
          </p:nvSpPr>
          <p:spPr bwMode="auto">
            <a:xfrm>
              <a:off x="5389" y="193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8" name="椭圆 43083">
              <a:extLst>
                <a:ext uri="{FF2B5EF4-FFF2-40B4-BE49-F238E27FC236}">
                  <a16:creationId xmlns:a16="http://schemas.microsoft.com/office/drawing/2014/main" id="{7A86B422-B709-A550-A6AB-B0D90934E1BF}"/>
                </a:ext>
              </a:extLst>
            </p:cNvPr>
            <p:cNvSpPr>
              <a:spLocks noChangeArrowheads="1"/>
            </p:cNvSpPr>
            <p:nvPr/>
          </p:nvSpPr>
          <p:spPr bwMode="auto">
            <a:xfrm>
              <a:off x="3877" y="2184"/>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 name="椭圆 43084">
              <a:extLst>
                <a:ext uri="{FF2B5EF4-FFF2-40B4-BE49-F238E27FC236}">
                  <a16:creationId xmlns:a16="http://schemas.microsoft.com/office/drawing/2014/main" id="{0C29963A-3713-93BD-74D8-C677DB56D223}"/>
                </a:ext>
              </a:extLst>
            </p:cNvPr>
            <p:cNvSpPr>
              <a:spLocks noChangeArrowheads="1"/>
            </p:cNvSpPr>
            <p:nvPr/>
          </p:nvSpPr>
          <p:spPr bwMode="auto">
            <a:xfrm>
              <a:off x="3649" y="277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0" name="椭圆 43085">
              <a:extLst>
                <a:ext uri="{FF2B5EF4-FFF2-40B4-BE49-F238E27FC236}">
                  <a16:creationId xmlns:a16="http://schemas.microsoft.com/office/drawing/2014/main" id="{14FDEA33-2A93-F380-8AC8-182086EB9607}"/>
                </a:ext>
              </a:extLst>
            </p:cNvPr>
            <p:cNvSpPr>
              <a:spLocks noChangeArrowheads="1"/>
            </p:cNvSpPr>
            <p:nvPr/>
          </p:nvSpPr>
          <p:spPr bwMode="auto">
            <a:xfrm>
              <a:off x="4105" y="277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 name="椭圆 43086">
              <a:extLst>
                <a:ext uri="{FF2B5EF4-FFF2-40B4-BE49-F238E27FC236}">
                  <a16:creationId xmlns:a16="http://schemas.microsoft.com/office/drawing/2014/main" id="{00369E26-763D-E81B-2915-83E81E7CD59C}"/>
                </a:ext>
              </a:extLst>
            </p:cNvPr>
            <p:cNvSpPr>
              <a:spLocks noChangeArrowheads="1"/>
            </p:cNvSpPr>
            <p:nvPr/>
          </p:nvSpPr>
          <p:spPr bwMode="auto">
            <a:xfrm>
              <a:off x="4393" y="2478"/>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 name="椭圆 43087">
              <a:extLst>
                <a:ext uri="{FF2B5EF4-FFF2-40B4-BE49-F238E27FC236}">
                  <a16:creationId xmlns:a16="http://schemas.microsoft.com/office/drawing/2014/main" id="{66029803-BE7F-6C9B-86F7-D13C49030D63}"/>
                </a:ext>
              </a:extLst>
            </p:cNvPr>
            <p:cNvSpPr>
              <a:spLocks noChangeArrowheads="1"/>
            </p:cNvSpPr>
            <p:nvPr/>
          </p:nvSpPr>
          <p:spPr bwMode="auto">
            <a:xfrm>
              <a:off x="4453" y="2094"/>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 name="椭圆 43088">
              <a:extLst>
                <a:ext uri="{FF2B5EF4-FFF2-40B4-BE49-F238E27FC236}">
                  <a16:creationId xmlns:a16="http://schemas.microsoft.com/office/drawing/2014/main" id="{AE3A5C91-F53E-6E8A-4F33-C8377FD945CC}"/>
                </a:ext>
              </a:extLst>
            </p:cNvPr>
            <p:cNvSpPr>
              <a:spLocks noChangeArrowheads="1"/>
            </p:cNvSpPr>
            <p:nvPr/>
          </p:nvSpPr>
          <p:spPr bwMode="auto">
            <a:xfrm>
              <a:off x="4213" y="1752"/>
              <a:ext cx="30" cy="30"/>
            </a:xfrm>
            <a:prstGeom prst="ellipse">
              <a:avLst/>
            </a:prstGeom>
            <a:solidFill>
              <a:srgbClr val="FF0000"/>
            </a:solidFill>
            <a:ln w="0">
              <a:solidFill>
                <a:srgbClr val="000000"/>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04" name="文本框 103">
            <a:extLst>
              <a:ext uri="{FF2B5EF4-FFF2-40B4-BE49-F238E27FC236}">
                <a16:creationId xmlns:a16="http://schemas.microsoft.com/office/drawing/2014/main" id="{06611449-F933-0872-B3CB-8C6310AF8DC9}"/>
              </a:ext>
            </a:extLst>
          </p:cNvPr>
          <p:cNvSpPr txBox="1">
            <a:spLocks noChangeArrowheads="1"/>
          </p:cNvSpPr>
          <p:nvPr/>
        </p:nvSpPr>
        <p:spPr bwMode="auto">
          <a:xfrm>
            <a:off x="784511" y="6043445"/>
            <a:ext cx="6049962"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4000" b="0" dirty="0">
                <a:solidFill>
                  <a:srgbClr val="FF0000"/>
                </a:solidFill>
                <a:latin typeface="黑体" panose="02010609060101010101" pitchFamily="49" charset="-122"/>
                <a:ea typeface="黑体" panose="02010609060101010101" pitchFamily="49" charset="-122"/>
              </a:rPr>
              <a:t>表面积＝侧面积</a:t>
            </a:r>
            <a:r>
              <a:rPr lang="en-US" altLang="zh-CN" sz="4000" b="0" dirty="0">
                <a:solidFill>
                  <a:srgbClr val="FF0000"/>
                </a:solidFill>
                <a:latin typeface="黑体" panose="02010609060101010101" pitchFamily="49" charset="-122"/>
                <a:ea typeface="黑体" panose="02010609060101010101" pitchFamily="49" charset="-122"/>
              </a:rPr>
              <a:t>+</a:t>
            </a:r>
            <a:r>
              <a:rPr lang="zh-CN" altLang="en-US" sz="4000" b="0" dirty="0">
                <a:solidFill>
                  <a:srgbClr val="FF0000"/>
                </a:solidFill>
                <a:latin typeface="黑体" panose="02010609060101010101" pitchFamily="49" charset="-122"/>
                <a:ea typeface="黑体" panose="02010609060101010101" pitchFamily="49" charset="-122"/>
              </a:rPr>
              <a:t>底面积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485B98D-678A-E1C9-6335-5E6C6E5D17F3}"/>
              </a:ext>
            </a:extLst>
          </p:cNvPr>
          <p:cNvCxnSpPr/>
          <p:nvPr/>
        </p:nvCxnSpPr>
        <p:spPr>
          <a:xfrm flipV="1">
            <a:off x="0" y="106997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7A2D73D-8167-0F82-4CB5-F80D98504396}"/>
              </a:ext>
            </a:extLst>
          </p:cNvPr>
          <p:cNvPicPr>
            <a:picLocks noChangeAspect="1"/>
          </p:cNvPicPr>
          <p:nvPr/>
        </p:nvPicPr>
        <p:blipFill>
          <a:blip r:embed="rId2" cstate="print"/>
          <a:stretch>
            <a:fillRect/>
          </a:stretch>
        </p:blipFill>
        <p:spPr>
          <a:xfrm>
            <a:off x="2847026" y="-138354"/>
            <a:ext cx="2524771" cy="1208617"/>
          </a:xfrm>
          <a:prstGeom prst="rect">
            <a:avLst/>
          </a:prstGeom>
          <a:effectLst>
            <a:softEdge rad="482600"/>
          </a:effectLst>
        </p:spPr>
      </p:pic>
      <p:pic>
        <p:nvPicPr>
          <p:cNvPr id="2" name="图片 1" descr="圆柱侧面展开图1">
            <a:extLst>
              <a:ext uri="{FF2B5EF4-FFF2-40B4-BE49-F238E27FC236}">
                <a16:creationId xmlns:a16="http://schemas.microsoft.com/office/drawing/2014/main" id="{D8534DBB-A63E-BB99-9E9F-6E6BF80AF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75700"/>
          <a:stretch>
            <a:fillRect/>
          </a:stretch>
        </p:blipFill>
        <p:spPr bwMode="auto">
          <a:xfrm>
            <a:off x="1006475" y="2619854"/>
            <a:ext cx="9906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descr="圆柱侧面展开图1">
            <a:extLst>
              <a:ext uri="{FF2B5EF4-FFF2-40B4-BE49-F238E27FC236}">
                <a16:creationId xmlns:a16="http://schemas.microsoft.com/office/drawing/2014/main" id="{6C7D98C3-50B2-0304-142D-B1A057339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300"/>
          <a:stretch>
            <a:fillRect/>
          </a:stretch>
        </p:blipFill>
        <p:spPr bwMode="auto">
          <a:xfrm>
            <a:off x="1997075" y="2629379"/>
            <a:ext cx="30861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6" name="组合 49156">
            <a:extLst>
              <a:ext uri="{FF2B5EF4-FFF2-40B4-BE49-F238E27FC236}">
                <a16:creationId xmlns:a16="http://schemas.microsoft.com/office/drawing/2014/main" id="{A67A622A-8689-1E5D-33D1-00102C268A89}"/>
              </a:ext>
            </a:extLst>
          </p:cNvPr>
          <p:cNvGrpSpPr>
            <a:grpSpLocks/>
          </p:cNvGrpSpPr>
          <p:nvPr/>
        </p:nvGrpSpPr>
        <p:grpSpPr bwMode="auto">
          <a:xfrm>
            <a:off x="1025525" y="2411892"/>
            <a:ext cx="822325" cy="1887537"/>
            <a:chOff x="1546" y="962"/>
            <a:chExt cx="518" cy="1189"/>
          </a:xfrm>
        </p:grpSpPr>
        <p:sp>
          <p:nvSpPr>
            <p:cNvPr id="87" name="直接连接符 49157">
              <a:extLst>
                <a:ext uri="{FF2B5EF4-FFF2-40B4-BE49-F238E27FC236}">
                  <a16:creationId xmlns:a16="http://schemas.microsoft.com/office/drawing/2014/main" id="{9564D3F1-A6B6-3298-1957-1574DA885D42}"/>
                </a:ext>
              </a:extLst>
            </p:cNvPr>
            <p:cNvSpPr>
              <a:spLocks noChangeShapeType="1"/>
            </p:cNvSpPr>
            <p:nvPr/>
          </p:nvSpPr>
          <p:spPr bwMode="auto">
            <a:xfrm flipH="1">
              <a:off x="1546" y="1197"/>
              <a:ext cx="338" cy="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椭圆 49158">
              <a:extLst>
                <a:ext uri="{FF2B5EF4-FFF2-40B4-BE49-F238E27FC236}">
                  <a16:creationId xmlns:a16="http://schemas.microsoft.com/office/drawing/2014/main" id="{9665149E-296A-C38C-36AC-FA557B7669A3}"/>
                </a:ext>
              </a:extLst>
            </p:cNvPr>
            <p:cNvSpPr>
              <a:spLocks noChangeArrowheads="1"/>
            </p:cNvSpPr>
            <p:nvPr/>
          </p:nvSpPr>
          <p:spPr bwMode="auto">
            <a:xfrm>
              <a:off x="1834" y="1179"/>
              <a:ext cx="46" cy="45"/>
            </a:xfrm>
            <a:prstGeom prst="ellipse">
              <a:avLst/>
            </a:prstGeom>
            <a:solidFill>
              <a:schemeClr val="accent1"/>
            </a:solidFill>
            <a:ln w="9525">
              <a:solidFill>
                <a:schemeClr val="tx1"/>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9" name="对象 49159">
              <a:extLst>
                <a:ext uri="{FF2B5EF4-FFF2-40B4-BE49-F238E27FC236}">
                  <a16:creationId xmlns:a16="http://schemas.microsoft.com/office/drawing/2014/main" id="{CFEB87BD-5890-E11B-CD63-FAE4FED87E1F}"/>
                </a:ext>
              </a:extLst>
            </p:cNvPr>
            <p:cNvGraphicFramePr>
              <a:graphicFrameLocks/>
            </p:cNvGraphicFramePr>
            <p:nvPr/>
          </p:nvGraphicFramePr>
          <p:xfrm>
            <a:off x="1776" y="962"/>
            <a:ext cx="288" cy="238"/>
          </p:xfrm>
          <a:graphic>
            <a:graphicData uri="http://schemas.openxmlformats.org/presentationml/2006/ole">
              <mc:AlternateContent xmlns:mc="http://schemas.openxmlformats.org/markup-compatibility/2006">
                <mc:Choice xmlns:v="urn:schemas-microsoft-com:vml" Requires="v">
                  <p:oleObj r:id="rId4" imgW="190170" imgH="177492" progId="Equation.3">
                    <p:embed/>
                  </p:oleObj>
                </mc:Choice>
                <mc:Fallback>
                  <p:oleObj r:id="rId4" imgW="190170" imgH="177492" progId="Equation.3">
                    <p:embed/>
                    <p:pic>
                      <p:nvPicPr>
                        <p:cNvPr id="2053" name="对象 49159">
                          <a:extLst>
                            <a:ext uri="{FF2B5EF4-FFF2-40B4-BE49-F238E27FC236}">
                              <a16:creationId xmlns:a16="http://schemas.microsoft.com/office/drawing/2014/main" id="{FA2BC619-12A9-F501-0FF7-5325981F7A8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 y="962"/>
                          <a:ext cx="28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0" name="文本框 49160">
              <a:extLst>
                <a:ext uri="{FF2B5EF4-FFF2-40B4-BE49-F238E27FC236}">
                  <a16:creationId xmlns:a16="http://schemas.microsoft.com/office/drawing/2014/main" id="{B51E60F2-36F4-8246-4E5C-6840CE241AFB}"/>
                </a:ext>
              </a:extLst>
            </p:cNvPr>
            <p:cNvSpPr txBox="1">
              <a:spLocks noChangeArrowheads="1"/>
            </p:cNvSpPr>
            <p:nvPr/>
          </p:nvSpPr>
          <p:spPr bwMode="auto">
            <a:xfrm>
              <a:off x="1728" y="1824"/>
              <a:ext cx="2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Times New Roman" panose="02020603050405020304" pitchFamily="18" charset="0"/>
                  <a:ea typeface="黑体" panose="02010609060101010101" pitchFamily="49" charset="-122"/>
                </a:rPr>
                <a:t>O</a:t>
              </a:r>
            </a:p>
          </p:txBody>
        </p:sp>
        <p:graphicFrame>
          <p:nvGraphicFramePr>
            <p:cNvPr id="91" name="对象 49161">
              <a:extLst>
                <a:ext uri="{FF2B5EF4-FFF2-40B4-BE49-F238E27FC236}">
                  <a16:creationId xmlns:a16="http://schemas.microsoft.com/office/drawing/2014/main" id="{2FD17DCB-3717-61CA-750B-2D36C70B4F81}"/>
                </a:ext>
              </a:extLst>
            </p:cNvPr>
            <p:cNvGraphicFramePr>
              <a:graphicFrameLocks/>
            </p:cNvGraphicFramePr>
            <p:nvPr/>
          </p:nvGraphicFramePr>
          <p:xfrm>
            <a:off x="1625" y="1008"/>
            <a:ext cx="199" cy="221"/>
          </p:xfrm>
          <a:graphic>
            <a:graphicData uri="http://schemas.openxmlformats.org/presentationml/2006/ole">
              <mc:AlternateContent xmlns:mc="http://schemas.openxmlformats.org/markup-compatibility/2006">
                <mc:Choice xmlns:v="urn:schemas-microsoft-com:vml" Requires="v">
                  <p:oleObj r:id="rId6" imgW="114052" imgH="126725" progId="Equation.3">
                    <p:embed/>
                  </p:oleObj>
                </mc:Choice>
                <mc:Fallback>
                  <p:oleObj r:id="rId6" imgW="114052" imgH="126725" progId="Equation.3">
                    <p:embed/>
                    <p:pic>
                      <p:nvPicPr>
                        <p:cNvPr id="2054" name="对象 49161">
                          <a:extLst>
                            <a:ext uri="{FF2B5EF4-FFF2-40B4-BE49-F238E27FC236}">
                              <a16:creationId xmlns:a16="http://schemas.microsoft.com/office/drawing/2014/main" id="{FA2FD151-6033-7B29-ABCC-27C69422588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5" y="1008"/>
                          <a:ext cx="19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2" name="直接连接符 49162">
              <a:extLst>
                <a:ext uri="{FF2B5EF4-FFF2-40B4-BE49-F238E27FC236}">
                  <a16:creationId xmlns:a16="http://schemas.microsoft.com/office/drawing/2014/main" id="{0B825410-A001-5312-695D-0730FCD90CD3}"/>
                </a:ext>
              </a:extLst>
            </p:cNvPr>
            <p:cNvSpPr>
              <a:spLocks noChangeShapeType="1"/>
            </p:cNvSpPr>
            <p:nvPr/>
          </p:nvSpPr>
          <p:spPr bwMode="auto">
            <a:xfrm flipH="1">
              <a:off x="1560" y="1896"/>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椭圆 49163">
              <a:extLst>
                <a:ext uri="{FF2B5EF4-FFF2-40B4-BE49-F238E27FC236}">
                  <a16:creationId xmlns:a16="http://schemas.microsoft.com/office/drawing/2014/main" id="{9AF3D367-C6A2-4AE9-C2CE-25965FF8517B}"/>
                </a:ext>
              </a:extLst>
            </p:cNvPr>
            <p:cNvSpPr>
              <a:spLocks noChangeArrowheads="1"/>
            </p:cNvSpPr>
            <p:nvPr/>
          </p:nvSpPr>
          <p:spPr bwMode="auto">
            <a:xfrm>
              <a:off x="1843" y="1871"/>
              <a:ext cx="46" cy="45"/>
            </a:xfrm>
            <a:prstGeom prst="ellipse">
              <a:avLst/>
            </a:prstGeom>
            <a:solidFill>
              <a:schemeClr val="accent1"/>
            </a:solidFill>
            <a:ln w="9525">
              <a:solidFill>
                <a:schemeClr val="tx1"/>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94" name="椭圆 93">
            <a:extLst>
              <a:ext uri="{FF2B5EF4-FFF2-40B4-BE49-F238E27FC236}">
                <a16:creationId xmlns:a16="http://schemas.microsoft.com/office/drawing/2014/main" id="{5FF05421-BE7D-9098-8657-D527D2DCF048}"/>
              </a:ext>
            </a:extLst>
          </p:cNvPr>
          <p:cNvSpPr>
            <a:spLocks noChangeArrowheads="1"/>
          </p:cNvSpPr>
          <p:nvPr/>
        </p:nvSpPr>
        <p:spPr bwMode="auto">
          <a:xfrm>
            <a:off x="3143250" y="3907317"/>
            <a:ext cx="838200" cy="838200"/>
          </a:xfrm>
          <a:prstGeom prst="ellipse">
            <a:avLst/>
          </a:prstGeom>
          <a:solidFill>
            <a:srgbClr val="FFFF00"/>
          </a:solidFill>
          <a:ln w="28575">
            <a:solidFill>
              <a:schemeClr val="tx1"/>
            </a:solidFill>
            <a:miter lim="800000"/>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 name="椭圆 94">
            <a:extLst>
              <a:ext uri="{FF2B5EF4-FFF2-40B4-BE49-F238E27FC236}">
                <a16:creationId xmlns:a16="http://schemas.microsoft.com/office/drawing/2014/main" id="{89549BC8-70C5-80D9-0298-2E6374A784EE}"/>
              </a:ext>
            </a:extLst>
          </p:cNvPr>
          <p:cNvSpPr>
            <a:spLocks noChangeArrowheads="1"/>
          </p:cNvSpPr>
          <p:nvPr/>
        </p:nvSpPr>
        <p:spPr bwMode="auto">
          <a:xfrm>
            <a:off x="3067050" y="1937229"/>
            <a:ext cx="838200" cy="838200"/>
          </a:xfrm>
          <a:prstGeom prst="ellipse">
            <a:avLst/>
          </a:prstGeom>
          <a:solidFill>
            <a:srgbClr val="FFFF00"/>
          </a:solidFill>
          <a:ln w="28575">
            <a:solidFill>
              <a:schemeClr val="tx1"/>
            </a:solidFill>
            <a:miter lim="800000"/>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96" name="对象 95">
            <a:extLst>
              <a:ext uri="{FF2B5EF4-FFF2-40B4-BE49-F238E27FC236}">
                <a16:creationId xmlns:a16="http://schemas.microsoft.com/office/drawing/2014/main" id="{3D9EB9E9-CD56-9A3C-1E27-A9667A891CB0}"/>
              </a:ext>
            </a:extLst>
          </p:cNvPr>
          <p:cNvGraphicFramePr>
            <a:graphicFrameLocks/>
          </p:cNvGraphicFramePr>
          <p:nvPr>
            <p:extLst>
              <p:ext uri="{D42A27DB-BD31-4B8C-83A1-F6EECF244321}">
                <p14:modId xmlns:p14="http://schemas.microsoft.com/office/powerpoint/2010/main" val="996676334"/>
              </p:ext>
            </p:extLst>
          </p:nvPr>
        </p:nvGraphicFramePr>
        <p:xfrm>
          <a:off x="3198813" y="5845654"/>
          <a:ext cx="2897187" cy="811213"/>
        </p:xfrm>
        <a:graphic>
          <a:graphicData uri="http://schemas.openxmlformats.org/presentationml/2006/ole">
            <mc:AlternateContent xmlns:mc="http://schemas.openxmlformats.org/markup-compatibility/2006">
              <mc:Choice xmlns:v="urn:schemas-microsoft-com:vml" Requires="v">
                <p:oleObj r:id="rId8" imgW="863280" imgH="241200" progId="Equation.3">
                  <p:embed/>
                </p:oleObj>
              </mc:Choice>
              <mc:Fallback>
                <p:oleObj r:id="rId8" imgW="863280" imgH="241200" progId="Equation.3">
                  <p:embed/>
                  <p:pic>
                    <p:nvPicPr>
                      <p:cNvPr id="49167" name="对象 49166">
                        <a:extLst>
                          <a:ext uri="{FF2B5EF4-FFF2-40B4-BE49-F238E27FC236}">
                            <a16:creationId xmlns:a16="http://schemas.microsoft.com/office/drawing/2014/main" id="{092DDDFA-1114-4701-9523-4DC1F82EDCEF}"/>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98813" y="5845654"/>
                        <a:ext cx="2897187"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97" name="组合 49167">
            <a:extLst>
              <a:ext uri="{FF2B5EF4-FFF2-40B4-BE49-F238E27FC236}">
                <a16:creationId xmlns:a16="http://schemas.microsoft.com/office/drawing/2014/main" id="{69029878-1EF5-181A-BBDA-F8B6A318D3C2}"/>
              </a:ext>
            </a:extLst>
          </p:cNvPr>
          <p:cNvGrpSpPr>
            <a:grpSpLocks/>
          </p:cNvGrpSpPr>
          <p:nvPr/>
        </p:nvGrpSpPr>
        <p:grpSpPr bwMode="auto">
          <a:xfrm>
            <a:off x="1771650" y="2805592"/>
            <a:ext cx="246063" cy="1103312"/>
            <a:chOff x="2016" y="1200"/>
            <a:chExt cx="155" cy="695"/>
          </a:xfrm>
        </p:grpSpPr>
        <p:graphicFrame>
          <p:nvGraphicFramePr>
            <p:cNvPr id="98" name="对象 49168">
              <a:extLst>
                <a:ext uri="{FF2B5EF4-FFF2-40B4-BE49-F238E27FC236}">
                  <a16:creationId xmlns:a16="http://schemas.microsoft.com/office/drawing/2014/main" id="{6B65A8EF-6FA4-D2EA-97AC-BDD18881FD8F}"/>
                </a:ext>
              </a:extLst>
            </p:cNvPr>
            <p:cNvGraphicFramePr>
              <a:graphicFrameLocks/>
            </p:cNvGraphicFramePr>
            <p:nvPr/>
          </p:nvGraphicFramePr>
          <p:xfrm>
            <a:off x="2016" y="1392"/>
            <a:ext cx="155" cy="309"/>
          </p:xfrm>
          <a:graphic>
            <a:graphicData uri="http://schemas.openxmlformats.org/presentationml/2006/ole">
              <mc:AlternateContent xmlns:mc="http://schemas.openxmlformats.org/markup-compatibility/2006">
                <mc:Choice xmlns:v="urn:schemas-microsoft-com:vml" Requires="v">
                  <p:oleObj r:id="rId10" imgW="88560" imgH="177480" progId="Equation.3">
                    <p:embed/>
                  </p:oleObj>
                </mc:Choice>
                <mc:Fallback>
                  <p:oleObj r:id="rId10" imgW="88560" imgH="177480" progId="Equation.3">
                    <p:embed/>
                    <p:pic>
                      <p:nvPicPr>
                        <p:cNvPr id="2052" name="对象 49168">
                          <a:extLst>
                            <a:ext uri="{FF2B5EF4-FFF2-40B4-BE49-F238E27FC236}">
                              <a16:creationId xmlns:a16="http://schemas.microsoft.com/office/drawing/2014/main" id="{B5D1FA13-3287-750D-FCAB-7C432ED600C1}"/>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16" y="1392"/>
                          <a:ext cx="155"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9" name="直接连接符 49169">
              <a:extLst>
                <a:ext uri="{FF2B5EF4-FFF2-40B4-BE49-F238E27FC236}">
                  <a16:creationId xmlns:a16="http://schemas.microsoft.com/office/drawing/2014/main" id="{CDF08A18-B5E7-6DBB-4C05-29285973DFFE}"/>
                </a:ext>
              </a:extLst>
            </p:cNvPr>
            <p:cNvSpPr>
              <a:spLocks noChangeShapeType="1"/>
            </p:cNvSpPr>
            <p:nvPr/>
          </p:nvSpPr>
          <p:spPr bwMode="auto">
            <a:xfrm>
              <a:off x="2160" y="1200"/>
              <a:ext cx="0" cy="695"/>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0" name="组合 49170">
            <a:extLst>
              <a:ext uri="{FF2B5EF4-FFF2-40B4-BE49-F238E27FC236}">
                <a16:creationId xmlns:a16="http://schemas.microsoft.com/office/drawing/2014/main" id="{DD7B9D71-A0FF-11B2-3A4A-24FA97BBD8BC}"/>
              </a:ext>
            </a:extLst>
          </p:cNvPr>
          <p:cNvGrpSpPr>
            <a:grpSpLocks/>
          </p:cNvGrpSpPr>
          <p:nvPr/>
        </p:nvGrpSpPr>
        <p:grpSpPr bwMode="auto">
          <a:xfrm>
            <a:off x="1981200" y="3416779"/>
            <a:ext cx="3048000" cy="495300"/>
            <a:chOff x="2148" y="1584"/>
            <a:chExt cx="1920" cy="312"/>
          </a:xfrm>
        </p:grpSpPr>
        <p:sp>
          <p:nvSpPr>
            <p:cNvPr id="101" name="直接连接符 49171">
              <a:extLst>
                <a:ext uri="{FF2B5EF4-FFF2-40B4-BE49-F238E27FC236}">
                  <a16:creationId xmlns:a16="http://schemas.microsoft.com/office/drawing/2014/main" id="{4315AAF7-D4D1-BCAF-74A3-9C00FCC26C13}"/>
                </a:ext>
              </a:extLst>
            </p:cNvPr>
            <p:cNvSpPr>
              <a:spLocks noChangeShapeType="1"/>
            </p:cNvSpPr>
            <p:nvPr/>
          </p:nvSpPr>
          <p:spPr bwMode="auto">
            <a:xfrm flipV="1">
              <a:off x="2148" y="1872"/>
              <a:ext cx="1920" cy="24"/>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2" name="对象 49172">
              <a:extLst>
                <a:ext uri="{FF2B5EF4-FFF2-40B4-BE49-F238E27FC236}">
                  <a16:creationId xmlns:a16="http://schemas.microsoft.com/office/drawing/2014/main" id="{8262CF11-9345-ADFD-A849-5D8C09A748F5}"/>
                </a:ext>
              </a:extLst>
            </p:cNvPr>
            <p:cNvGraphicFramePr>
              <a:graphicFrameLocks/>
            </p:cNvGraphicFramePr>
            <p:nvPr/>
          </p:nvGraphicFramePr>
          <p:xfrm>
            <a:off x="2927" y="1584"/>
            <a:ext cx="433" cy="288"/>
          </p:xfrm>
          <a:graphic>
            <a:graphicData uri="http://schemas.openxmlformats.org/presentationml/2006/ole">
              <mc:AlternateContent xmlns:mc="http://schemas.openxmlformats.org/markup-compatibility/2006">
                <mc:Choice xmlns:v="urn:schemas-microsoft-com:vml" Requires="v">
                  <p:oleObj r:id="rId12" imgW="266400" imgH="177480" progId="Equation.3">
                    <p:embed/>
                  </p:oleObj>
                </mc:Choice>
                <mc:Fallback>
                  <p:oleObj r:id="rId12" imgW="266400" imgH="177480" progId="Equation.3">
                    <p:embed/>
                    <p:pic>
                      <p:nvPicPr>
                        <p:cNvPr id="2051" name="对象 49172">
                          <a:extLst>
                            <a:ext uri="{FF2B5EF4-FFF2-40B4-BE49-F238E27FC236}">
                              <a16:creationId xmlns:a16="http://schemas.microsoft.com/office/drawing/2014/main" id="{6F668384-E042-666D-9805-F2AB64F9383F}"/>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27" y="1584"/>
                          <a:ext cx="4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03" name="文本框 102">
            <a:extLst>
              <a:ext uri="{FF2B5EF4-FFF2-40B4-BE49-F238E27FC236}">
                <a16:creationId xmlns:a16="http://schemas.microsoft.com/office/drawing/2014/main" id="{99AC0937-5CB6-CC13-23D0-9001C8A821D3}"/>
              </a:ext>
            </a:extLst>
          </p:cNvPr>
          <p:cNvSpPr txBox="1">
            <a:spLocks noChangeArrowheads="1"/>
          </p:cNvSpPr>
          <p:nvPr/>
        </p:nvSpPr>
        <p:spPr bwMode="auto">
          <a:xfrm>
            <a:off x="906463" y="5097942"/>
            <a:ext cx="426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r>
              <a:rPr lang="zh-CN" altLang="en-US">
                <a:ea typeface="楷体_GB2312" pitchFamily="49" charset="-122"/>
              </a:rPr>
              <a:t>圆柱的侧面展开图是矩形</a:t>
            </a:r>
          </a:p>
        </p:txBody>
      </p:sp>
      <p:sp>
        <p:nvSpPr>
          <p:cNvPr id="104" name="文本框 49155">
            <a:extLst>
              <a:ext uri="{FF2B5EF4-FFF2-40B4-BE49-F238E27FC236}">
                <a16:creationId xmlns:a16="http://schemas.microsoft.com/office/drawing/2014/main" id="{BED3B27B-2862-CEA7-2CB4-2911E7F20027}"/>
              </a:ext>
            </a:extLst>
          </p:cNvPr>
          <p:cNvSpPr txBox="1">
            <a:spLocks noChangeArrowheads="1"/>
          </p:cNvSpPr>
          <p:nvPr/>
        </p:nvSpPr>
        <p:spPr bwMode="auto">
          <a:xfrm>
            <a:off x="508000" y="1279811"/>
            <a:ext cx="33972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600" dirty="0">
                <a:solidFill>
                  <a:srgbClr val="FF0000"/>
                </a:solidFill>
                <a:latin typeface="Tahoma" panose="020B0604030504040204" pitchFamily="34" charset="0"/>
                <a:ea typeface="楷体_GB2312" pitchFamily="49" charset="-122"/>
              </a:rPr>
              <a:t>圆柱的表面积</a:t>
            </a:r>
          </a:p>
        </p:txBody>
      </p:sp>
    </p:spTree>
    <p:extLst>
      <p:ext uri="{BB962C8B-B14F-4D97-AF65-F5344CB8AC3E}">
        <p14:creationId xmlns:p14="http://schemas.microsoft.com/office/powerpoint/2010/main" val="140874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10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dissolve">
                                      <p:cBhvr>
                                        <p:cTn id="20" dur="500"/>
                                        <p:tgtEl>
                                          <p:spTgt spid="94"/>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95"/>
                                        </p:tgtEl>
                                        <p:attrNameLst>
                                          <p:attrName>style.visibility</p:attrName>
                                        </p:attrNameLst>
                                      </p:cBhvr>
                                      <p:to>
                                        <p:strVal val="visible"/>
                                      </p:to>
                                    </p:set>
                                    <p:animEffect transition="in" filter="dissolve">
                                      <p:cBhvr>
                                        <p:cTn id="24" dur="500"/>
                                        <p:tgtEl>
                                          <p:spTgt spid="9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wipe(right)">
                                      <p:cBhvr>
                                        <p:cTn id="29" dur="500"/>
                                        <p:tgtEl>
                                          <p:spTgt spid="8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97"/>
                                        </p:tgtEl>
                                        <p:attrNameLst>
                                          <p:attrName>style.visibility</p:attrName>
                                        </p:attrNameLst>
                                      </p:cBhvr>
                                      <p:to>
                                        <p:strVal val="visible"/>
                                      </p:to>
                                    </p:set>
                                    <p:animEffect transition="in" filter="wipe(down)">
                                      <p:cBhvr>
                                        <p:cTn id="34" dur="500"/>
                                        <p:tgtEl>
                                          <p:spTgt spid="9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wipe(left)">
                                      <p:cBhvr>
                                        <p:cTn id="39" dur="500"/>
                                        <p:tgtEl>
                                          <p:spTgt spid="100"/>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96"/>
                                        </p:tgtEl>
                                        <p:attrNameLst>
                                          <p:attrName>style.visibility</p:attrName>
                                        </p:attrNameLst>
                                      </p:cBhvr>
                                      <p:to>
                                        <p:strVal val="visible"/>
                                      </p:to>
                                    </p:set>
                                    <p:anim calcmode="lin" valueType="num">
                                      <p:cBhvr>
                                        <p:cTn id="44" dur="500" fill="hold"/>
                                        <p:tgtEl>
                                          <p:spTgt spid="96"/>
                                        </p:tgtEl>
                                        <p:attrNameLst>
                                          <p:attrName>ppt_w</p:attrName>
                                        </p:attrNameLst>
                                      </p:cBhvr>
                                      <p:tavLst>
                                        <p:tav tm="0">
                                          <p:val>
                                            <p:fltVal val="0"/>
                                          </p:val>
                                        </p:tav>
                                        <p:tav tm="100000">
                                          <p:val>
                                            <p:strVal val="#ppt_w"/>
                                          </p:val>
                                        </p:tav>
                                      </p:tavLst>
                                    </p:anim>
                                    <p:anim calcmode="lin" valueType="num">
                                      <p:cBhvr>
                                        <p:cTn id="45" dur="500" fill="hold"/>
                                        <p:tgtEl>
                                          <p:spTgt spid="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485B98D-678A-E1C9-6335-5E6C6E5D17F3}"/>
              </a:ext>
            </a:extLst>
          </p:cNvPr>
          <p:cNvCxnSpPr/>
          <p:nvPr/>
        </p:nvCxnSpPr>
        <p:spPr>
          <a:xfrm flipV="1">
            <a:off x="0" y="106997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7A2D73D-8167-0F82-4CB5-F80D98504396}"/>
              </a:ext>
            </a:extLst>
          </p:cNvPr>
          <p:cNvPicPr>
            <a:picLocks noChangeAspect="1"/>
          </p:cNvPicPr>
          <p:nvPr/>
        </p:nvPicPr>
        <p:blipFill>
          <a:blip r:embed="rId2" cstate="print"/>
          <a:stretch>
            <a:fillRect/>
          </a:stretch>
        </p:blipFill>
        <p:spPr>
          <a:xfrm>
            <a:off x="2847026" y="-138354"/>
            <a:ext cx="2524771" cy="1208617"/>
          </a:xfrm>
          <a:prstGeom prst="rect">
            <a:avLst/>
          </a:prstGeom>
          <a:effectLst>
            <a:softEdge rad="482600"/>
          </a:effectLst>
        </p:spPr>
      </p:pic>
      <p:graphicFrame>
        <p:nvGraphicFramePr>
          <p:cNvPr id="102" name="对象 101">
            <a:extLst>
              <a:ext uri="{FF2B5EF4-FFF2-40B4-BE49-F238E27FC236}">
                <a16:creationId xmlns:a16="http://schemas.microsoft.com/office/drawing/2014/main" id="{6FB438AB-0D52-5962-B5E2-8929374A0F8F}"/>
              </a:ext>
            </a:extLst>
          </p:cNvPr>
          <p:cNvGraphicFramePr>
            <a:graphicFrameLocks/>
          </p:cNvGraphicFramePr>
          <p:nvPr>
            <p:extLst>
              <p:ext uri="{D42A27DB-BD31-4B8C-83A1-F6EECF244321}">
                <p14:modId xmlns:p14="http://schemas.microsoft.com/office/powerpoint/2010/main" val="810639433"/>
              </p:ext>
            </p:extLst>
          </p:nvPr>
        </p:nvGraphicFramePr>
        <p:xfrm>
          <a:off x="5984425" y="5428957"/>
          <a:ext cx="2755900" cy="844550"/>
        </p:xfrm>
        <a:graphic>
          <a:graphicData uri="http://schemas.openxmlformats.org/presentationml/2006/ole">
            <mc:AlternateContent xmlns:mc="http://schemas.openxmlformats.org/markup-compatibility/2006">
              <mc:Choice xmlns:v="urn:schemas-microsoft-com:vml" Requires="v">
                <p:oleObj r:id="rId3" imgW="787320" imgH="241200" progId="Equation.3">
                  <p:embed/>
                </p:oleObj>
              </mc:Choice>
              <mc:Fallback>
                <p:oleObj r:id="rId3" imgW="787320" imgH="241200" progId="Equation.3">
                  <p:embed/>
                  <p:pic>
                    <p:nvPicPr>
                      <p:cNvPr id="51207" name="对象 51206">
                        <a:extLst>
                          <a:ext uri="{FF2B5EF4-FFF2-40B4-BE49-F238E27FC236}">
                            <a16:creationId xmlns:a16="http://schemas.microsoft.com/office/drawing/2014/main" id="{3972D35F-EA41-3FAB-5414-64E01224335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4425" y="5428957"/>
                        <a:ext cx="275590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12" name="组合 111">
            <a:extLst>
              <a:ext uri="{FF2B5EF4-FFF2-40B4-BE49-F238E27FC236}">
                <a16:creationId xmlns:a16="http://schemas.microsoft.com/office/drawing/2014/main" id="{276A4552-EF7D-E3E1-B743-AE645C62F5DC}"/>
              </a:ext>
            </a:extLst>
          </p:cNvPr>
          <p:cNvGrpSpPr/>
          <p:nvPr/>
        </p:nvGrpSpPr>
        <p:grpSpPr>
          <a:xfrm>
            <a:off x="1763383" y="2622432"/>
            <a:ext cx="4464889" cy="3768005"/>
            <a:chOff x="495300" y="1216025"/>
            <a:chExt cx="5162550" cy="4648200"/>
          </a:xfrm>
        </p:grpSpPr>
        <p:pic>
          <p:nvPicPr>
            <p:cNvPr id="99" name="图片 98" descr="圆锥">
              <a:extLst>
                <a:ext uri="{FF2B5EF4-FFF2-40B4-BE49-F238E27FC236}">
                  <a16:creationId xmlns:a16="http://schemas.microsoft.com/office/drawing/2014/main" id="{F88A07CC-4E9A-E605-81DB-1A1E0160DE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 y="3463925"/>
              <a:ext cx="1954213"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图片 99" descr="圆锥侧面展开图0">
              <a:extLst>
                <a:ext uri="{FF2B5EF4-FFF2-40B4-BE49-F238E27FC236}">
                  <a16:creationId xmlns:a16="http://schemas.microsoft.com/office/drawing/2014/main" id="{DC68E70A-26BA-414D-4564-DD069240E4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9700" y="1216025"/>
              <a:ext cx="2324100" cy="442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图片 100" descr="圆锥展开图">
              <a:extLst>
                <a:ext uri="{FF2B5EF4-FFF2-40B4-BE49-F238E27FC236}">
                  <a16:creationId xmlns:a16="http://schemas.microsoft.com/office/drawing/2014/main" id="{7DD8CAC6-4217-4E55-B3B3-65789196F9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62425" t="26857" b="29196"/>
            <a:stretch>
              <a:fillRect/>
            </a:stretch>
          </p:blipFill>
          <p:spPr bwMode="auto">
            <a:xfrm>
              <a:off x="3695700" y="2378075"/>
              <a:ext cx="19621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3" name="对象 102">
              <a:extLst>
                <a:ext uri="{FF2B5EF4-FFF2-40B4-BE49-F238E27FC236}">
                  <a16:creationId xmlns:a16="http://schemas.microsoft.com/office/drawing/2014/main" id="{3563200A-8D05-EF66-4845-CAA22591A2F8}"/>
                </a:ext>
              </a:extLst>
            </p:cNvPr>
            <p:cNvGraphicFramePr>
              <a:graphicFrameLocks/>
            </p:cNvGraphicFramePr>
            <p:nvPr>
              <p:extLst>
                <p:ext uri="{D42A27DB-BD31-4B8C-83A1-F6EECF244321}">
                  <p14:modId xmlns:p14="http://schemas.microsoft.com/office/powerpoint/2010/main" val="2051955524"/>
                </p:ext>
              </p:extLst>
            </p:nvPr>
          </p:nvGraphicFramePr>
          <p:xfrm>
            <a:off x="3008313" y="3197225"/>
            <a:ext cx="687387" cy="457200"/>
          </p:xfrm>
          <a:graphic>
            <a:graphicData uri="http://schemas.openxmlformats.org/presentationml/2006/ole">
              <mc:AlternateContent xmlns:mc="http://schemas.openxmlformats.org/markup-compatibility/2006">
                <mc:Choice xmlns:v="urn:schemas-microsoft-com:vml" Requires="v">
                  <p:oleObj r:id="rId8" imgW="266400" imgH="177480" progId="Equation.3">
                    <p:embed/>
                  </p:oleObj>
                </mc:Choice>
                <mc:Fallback>
                  <p:oleObj r:id="rId8" imgW="266400" imgH="177480" progId="Equation.3">
                    <p:embed/>
                    <p:pic>
                      <p:nvPicPr>
                        <p:cNvPr id="51208" name="对象 51207">
                          <a:extLst>
                            <a:ext uri="{FF2B5EF4-FFF2-40B4-BE49-F238E27FC236}">
                              <a16:creationId xmlns:a16="http://schemas.microsoft.com/office/drawing/2014/main" id="{93F70EFA-3B4C-9C2C-7EE6-A3C782063650}"/>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8313" y="3197225"/>
                          <a:ext cx="687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04" name="组合 51208">
              <a:extLst>
                <a:ext uri="{FF2B5EF4-FFF2-40B4-BE49-F238E27FC236}">
                  <a16:creationId xmlns:a16="http://schemas.microsoft.com/office/drawing/2014/main" id="{223B202A-67BD-7AE8-26F4-038B5B758030}"/>
                </a:ext>
              </a:extLst>
            </p:cNvPr>
            <p:cNvGrpSpPr>
              <a:grpSpLocks/>
            </p:cNvGrpSpPr>
            <p:nvPr/>
          </p:nvGrpSpPr>
          <p:grpSpPr bwMode="auto">
            <a:xfrm>
              <a:off x="1428750" y="3425825"/>
              <a:ext cx="990600" cy="2133600"/>
              <a:chOff x="2604" y="1632"/>
              <a:chExt cx="624" cy="1344"/>
            </a:xfrm>
          </p:grpSpPr>
          <p:graphicFrame>
            <p:nvGraphicFramePr>
              <p:cNvPr id="105" name="对象 51209">
                <a:extLst>
                  <a:ext uri="{FF2B5EF4-FFF2-40B4-BE49-F238E27FC236}">
                    <a16:creationId xmlns:a16="http://schemas.microsoft.com/office/drawing/2014/main" id="{B0F378D8-1EB4-F726-6B1C-3129FEBB9B32}"/>
                  </a:ext>
                </a:extLst>
              </p:cNvPr>
              <p:cNvGraphicFramePr>
                <a:graphicFrameLocks/>
              </p:cNvGraphicFramePr>
              <p:nvPr/>
            </p:nvGraphicFramePr>
            <p:xfrm>
              <a:off x="2976" y="2112"/>
              <a:ext cx="155" cy="309"/>
            </p:xfrm>
            <a:graphic>
              <a:graphicData uri="http://schemas.openxmlformats.org/presentationml/2006/ole">
                <mc:AlternateContent xmlns:mc="http://schemas.openxmlformats.org/markup-compatibility/2006">
                  <mc:Choice xmlns:v="urn:schemas-microsoft-com:vml" Requires="v">
                    <p:oleObj r:id="rId10" imgW="88560" imgH="177480" progId="Equation.3">
                      <p:embed/>
                    </p:oleObj>
                  </mc:Choice>
                  <mc:Fallback>
                    <p:oleObj r:id="rId10" imgW="88560" imgH="177480" progId="Equation.3">
                      <p:embed/>
                      <p:pic>
                        <p:nvPicPr>
                          <p:cNvPr id="3077" name="对象 51209">
                            <a:extLst>
                              <a:ext uri="{FF2B5EF4-FFF2-40B4-BE49-F238E27FC236}">
                                <a16:creationId xmlns:a16="http://schemas.microsoft.com/office/drawing/2014/main" id="{50D84F8D-969B-E088-7B20-6B1E3D2FEF69}"/>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76" y="2112"/>
                            <a:ext cx="155"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6" name="直接连接符 51210">
                <a:extLst>
                  <a:ext uri="{FF2B5EF4-FFF2-40B4-BE49-F238E27FC236}">
                    <a16:creationId xmlns:a16="http://schemas.microsoft.com/office/drawing/2014/main" id="{6566FDB0-8F2F-4405-9037-33281A1F2F8E}"/>
                  </a:ext>
                </a:extLst>
              </p:cNvPr>
              <p:cNvSpPr>
                <a:spLocks noChangeShapeType="1"/>
              </p:cNvSpPr>
              <p:nvPr/>
            </p:nvSpPr>
            <p:spPr bwMode="auto">
              <a:xfrm>
                <a:off x="2604" y="1632"/>
                <a:ext cx="624" cy="1344"/>
              </a:xfrm>
              <a:prstGeom prst="line">
                <a:avLst/>
              </a:prstGeom>
              <a:noFill/>
              <a:ln w="5080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7" name="组合 51211">
              <a:extLst>
                <a:ext uri="{FF2B5EF4-FFF2-40B4-BE49-F238E27FC236}">
                  <a16:creationId xmlns:a16="http://schemas.microsoft.com/office/drawing/2014/main" id="{DA236946-66C6-18B8-A651-BC0DBE47B630}"/>
                </a:ext>
              </a:extLst>
            </p:cNvPr>
            <p:cNvGrpSpPr>
              <a:grpSpLocks/>
            </p:cNvGrpSpPr>
            <p:nvPr/>
          </p:nvGrpSpPr>
          <p:grpSpPr bwMode="auto">
            <a:xfrm>
              <a:off x="533400" y="5199063"/>
              <a:ext cx="1257300" cy="627062"/>
              <a:chOff x="2040" y="2749"/>
              <a:chExt cx="792" cy="395"/>
            </a:xfrm>
          </p:grpSpPr>
          <p:sp>
            <p:nvSpPr>
              <p:cNvPr id="108" name="文本框 51212">
                <a:extLst>
                  <a:ext uri="{FF2B5EF4-FFF2-40B4-BE49-F238E27FC236}">
                    <a16:creationId xmlns:a16="http://schemas.microsoft.com/office/drawing/2014/main" id="{ADB89E2A-113B-02B4-34B3-2A64F516F3E7}"/>
                  </a:ext>
                </a:extLst>
              </p:cNvPr>
              <p:cNvSpPr txBox="1">
                <a:spLocks noChangeArrowheads="1"/>
              </p:cNvSpPr>
              <p:nvPr/>
            </p:nvSpPr>
            <p:spPr bwMode="auto">
              <a:xfrm>
                <a:off x="2542" y="2817"/>
                <a:ext cx="2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i="1">
                    <a:solidFill>
                      <a:srgbClr val="FFFF00"/>
                    </a:solidFill>
                    <a:latin typeface="Times New Roman" panose="02020603050405020304" pitchFamily="18" charset="0"/>
                    <a:ea typeface="黑体" panose="02010609060101010101" pitchFamily="49" charset="-122"/>
                  </a:rPr>
                  <a:t>O</a:t>
                </a:r>
              </a:p>
            </p:txBody>
          </p:sp>
          <p:graphicFrame>
            <p:nvGraphicFramePr>
              <p:cNvPr id="109" name="对象 51213">
                <a:extLst>
                  <a:ext uri="{FF2B5EF4-FFF2-40B4-BE49-F238E27FC236}">
                    <a16:creationId xmlns:a16="http://schemas.microsoft.com/office/drawing/2014/main" id="{3EA0E97F-1B16-2375-EA78-71DD6E0A87A7}"/>
                  </a:ext>
                </a:extLst>
              </p:cNvPr>
              <p:cNvGraphicFramePr>
                <a:graphicFrameLocks/>
              </p:cNvGraphicFramePr>
              <p:nvPr/>
            </p:nvGraphicFramePr>
            <p:xfrm>
              <a:off x="2297" y="2749"/>
              <a:ext cx="199" cy="221"/>
            </p:xfrm>
            <a:graphic>
              <a:graphicData uri="http://schemas.openxmlformats.org/presentationml/2006/ole">
                <mc:AlternateContent xmlns:mc="http://schemas.openxmlformats.org/markup-compatibility/2006">
                  <mc:Choice xmlns:v="urn:schemas-microsoft-com:vml" Requires="v">
                    <p:oleObj r:id="rId12" imgW="114052" imgH="126725" progId="Equation.3">
                      <p:embed/>
                    </p:oleObj>
                  </mc:Choice>
                  <mc:Fallback>
                    <p:oleObj r:id="rId12" imgW="114052" imgH="126725" progId="Equation.3">
                      <p:embed/>
                      <p:pic>
                        <p:nvPicPr>
                          <p:cNvPr id="3076" name="对象 51213">
                            <a:extLst>
                              <a:ext uri="{FF2B5EF4-FFF2-40B4-BE49-F238E27FC236}">
                                <a16:creationId xmlns:a16="http://schemas.microsoft.com/office/drawing/2014/main" id="{ABE6F3F1-39E1-7A8D-4F79-2C193C25235F}"/>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97" y="2749"/>
                            <a:ext cx="19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0" name="直接连接符 51214">
                <a:extLst>
                  <a:ext uri="{FF2B5EF4-FFF2-40B4-BE49-F238E27FC236}">
                    <a16:creationId xmlns:a16="http://schemas.microsoft.com/office/drawing/2014/main" id="{20F968B0-D6D0-C970-7CAC-BCBA4EB70D37}"/>
                  </a:ext>
                </a:extLst>
              </p:cNvPr>
              <p:cNvSpPr>
                <a:spLocks noChangeShapeType="1"/>
              </p:cNvSpPr>
              <p:nvPr/>
            </p:nvSpPr>
            <p:spPr bwMode="auto">
              <a:xfrm flipH="1">
                <a:off x="2040" y="2946"/>
                <a:ext cx="567" cy="6"/>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椭圆 51215">
                <a:extLst>
                  <a:ext uri="{FF2B5EF4-FFF2-40B4-BE49-F238E27FC236}">
                    <a16:creationId xmlns:a16="http://schemas.microsoft.com/office/drawing/2014/main" id="{D6171317-62BA-CE8C-887F-78DD7E279D95}"/>
                  </a:ext>
                </a:extLst>
              </p:cNvPr>
              <p:cNvSpPr>
                <a:spLocks noChangeArrowheads="1"/>
              </p:cNvSpPr>
              <p:nvPr/>
            </p:nvSpPr>
            <p:spPr bwMode="auto">
              <a:xfrm>
                <a:off x="2570" y="2921"/>
                <a:ext cx="46" cy="45"/>
              </a:xfrm>
              <a:prstGeom prst="ellipse">
                <a:avLst/>
              </a:prstGeom>
              <a:solidFill>
                <a:schemeClr val="accent1"/>
              </a:solidFill>
              <a:ln w="9525">
                <a:solidFill>
                  <a:schemeClr val="tx1"/>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13" name="文本框 112">
            <a:extLst>
              <a:ext uri="{FF2B5EF4-FFF2-40B4-BE49-F238E27FC236}">
                <a16:creationId xmlns:a16="http://schemas.microsoft.com/office/drawing/2014/main" id="{33CCC11A-0AF7-2F1A-BE27-F7330A78F5FC}"/>
              </a:ext>
            </a:extLst>
          </p:cNvPr>
          <p:cNvSpPr txBox="1">
            <a:spLocks noChangeArrowheads="1"/>
          </p:cNvSpPr>
          <p:nvPr/>
        </p:nvSpPr>
        <p:spPr bwMode="auto">
          <a:xfrm>
            <a:off x="1293819" y="1594876"/>
            <a:ext cx="426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ea typeface="楷体_GB2312" pitchFamily="49" charset="-122"/>
              </a:rPr>
              <a:t>圆锥的侧面展开图是扇形</a:t>
            </a:r>
          </a:p>
        </p:txBody>
      </p:sp>
    </p:spTree>
    <p:extLst>
      <p:ext uri="{BB962C8B-B14F-4D97-AF65-F5344CB8AC3E}">
        <p14:creationId xmlns:p14="http://schemas.microsoft.com/office/powerpoint/2010/main" val="134133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499"/>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485B98D-678A-E1C9-6335-5E6C6E5D17F3}"/>
              </a:ext>
            </a:extLst>
          </p:cNvPr>
          <p:cNvCxnSpPr/>
          <p:nvPr/>
        </p:nvCxnSpPr>
        <p:spPr>
          <a:xfrm flipV="1">
            <a:off x="0" y="106997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7A2D73D-8167-0F82-4CB5-F80D98504396}"/>
              </a:ext>
            </a:extLst>
          </p:cNvPr>
          <p:cNvPicPr>
            <a:picLocks noChangeAspect="1"/>
          </p:cNvPicPr>
          <p:nvPr/>
        </p:nvPicPr>
        <p:blipFill>
          <a:blip r:embed="rId2" cstate="print"/>
          <a:stretch>
            <a:fillRect/>
          </a:stretch>
        </p:blipFill>
        <p:spPr>
          <a:xfrm>
            <a:off x="2847026" y="-138354"/>
            <a:ext cx="2524771" cy="1208617"/>
          </a:xfrm>
          <a:prstGeom prst="rect">
            <a:avLst/>
          </a:prstGeom>
          <a:effectLst>
            <a:softEdge rad="482600"/>
          </a:effectLst>
        </p:spPr>
      </p:pic>
      <p:pic>
        <p:nvPicPr>
          <p:cNvPr id="2" name="图片 1" descr="圆台侧面展开图1">
            <a:extLst>
              <a:ext uri="{FF2B5EF4-FFF2-40B4-BE49-F238E27FC236}">
                <a16:creationId xmlns:a16="http://schemas.microsoft.com/office/drawing/2014/main" id="{C0DF9935-49A1-10C6-6BD7-D4904E4C1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622" y="2504536"/>
            <a:ext cx="3940175" cy="345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椭圆 13">
            <a:extLst>
              <a:ext uri="{FF2B5EF4-FFF2-40B4-BE49-F238E27FC236}">
                <a16:creationId xmlns:a16="http://schemas.microsoft.com/office/drawing/2014/main" id="{EE313C1A-D231-B083-5DBC-CAE9E728DA9E}"/>
              </a:ext>
            </a:extLst>
          </p:cNvPr>
          <p:cNvSpPr>
            <a:spLocks noChangeArrowheads="1"/>
          </p:cNvSpPr>
          <p:nvPr/>
        </p:nvSpPr>
        <p:spPr bwMode="auto">
          <a:xfrm>
            <a:off x="4811410" y="4239674"/>
            <a:ext cx="1371600" cy="1371600"/>
          </a:xfrm>
          <a:prstGeom prst="ellipse">
            <a:avLst/>
          </a:prstGeom>
          <a:solidFill>
            <a:srgbClr val="FFFF00"/>
          </a:solidFill>
          <a:ln w="27940">
            <a:solidFill>
              <a:schemeClr val="tx1"/>
            </a:solidFill>
            <a:miter lim="800000"/>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86" name="组合 53260">
            <a:extLst>
              <a:ext uri="{FF2B5EF4-FFF2-40B4-BE49-F238E27FC236}">
                <a16:creationId xmlns:a16="http://schemas.microsoft.com/office/drawing/2014/main" id="{5017F4DB-B590-DA06-5F1F-1DFE60054B63}"/>
              </a:ext>
            </a:extLst>
          </p:cNvPr>
          <p:cNvGrpSpPr>
            <a:grpSpLocks/>
          </p:cNvGrpSpPr>
          <p:nvPr/>
        </p:nvGrpSpPr>
        <p:grpSpPr bwMode="auto">
          <a:xfrm>
            <a:off x="1431622" y="3852324"/>
            <a:ext cx="1828800" cy="2138362"/>
            <a:chOff x="1788" y="1929"/>
            <a:chExt cx="1152" cy="1347"/>
          </a:xfrm>
        </p:grpSpPr>
        <p:sp>
          <p:nvSpPr>
            <p:cNvPr id="87" name="文本框 53261">
              <a:extLst>
                <a:ext uri="{FF2B5EF4-FFF2-40B4-BE49-F238E27FC236}">
                  <a16:creationId xmlns:a16="http://schemas.microsoft.com/office/drawing/2014/main" id="{4D390748-5505-3FBF-5317-176EE038F889}"/>
                </a:ext>
              </a:extLst>
            </p:cNvPr>
            <p:cNvSpPr txBox="1">
              <a:spLocks noChangeArrowheads="1"/>
            </p:cNvSpPr>
            <p:nvPr/>
          </p:nvSpPr>
          <p:spPr bwMode="auto">
            <a:xfrm>
              <a:off x="2422" y="2949"/>
              <a:ext cx="2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Times New Roman" panose="02020603050405020304" pitchFamily="18" charset="0"/>
                  <a:ea typeface="黑体" panose="02010609060101010101" pitchFamily="49" charset="-122"/>
                </a:rPr>
                <a:t>O</a:t>
              </a:r>
            </a:p>
          </p:txBody>
        </p:sp>
        <p:graphicFrame>
          <p:nvGraphicFramePr>
            <p:cNvPr id="88" name="对象 53262">
              <a:extLst>
                <a:ext uri="{FF2B5EF4-FFF2-40B4-BE49-F238E27FC236}">
                  <a16:creationId xmlns:a16="http://schemas.microsoft.com/office/drawing/2014/main" id="{359C4D9F-80AE-7490-EA2B-0A543198D583}"/>
                </a:ext>
              </a:extLst>
            </p:cNvPr>
            <p:cNvGraphicFramePr>
              <a:graphicFrameLocks/>
            </p:cNvGraphicFramePr>
            <p:nvPr/>
          </p:nvGraphicFramePr>
          <p:xfrm>
            <a:off x="2082" y="2860"/>
            <a:ext cx="265" cy="287"/>
          </p:xfrm>
          <a:graphic>
            <a:graphicData uri="http://schemas.openxmlformats.org/presentationml/2006/ole">
              <mc:AlternateContent xmlns:mc="http://schemas.openxmlformats.org/markup-compatibility/2006">
                <mc:Choice xmlns:v="urn:schemas-microsoft-com:vml" Requires="v">
                  <p:oleObj r:id="rId4" imgW="152280" imgH="164880" progId="Equation.3">
                    <p:embed/>
                  </p:oleObj>
                </mc:Choice>
                <mc:Fallback>
                  <p:oleObj r:id="rId4" imgW="152280" imgH="164880" progId="Equation.3">
                    <p:embed/>
                    <p:pic>
                      <p:nvPicPr>
                        <p:cNvPr id="4102" name="对象 53262">
                          <a:extLst>
                            <a:ext uri="{FF2B5EF4-FFF2-40B4-BE49-F238E27FC236}">
                              <a16:creationId xmlns:a16="http://schemas.microsoft.com/office/drawing/2014/main" id="{63C0ED44-9E89-5EBA-3D1C-BB66F642B1D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2" y="2860"/>
                          <a:ext cx="265"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9" name="直接连接符 53263">
              <a:extLst>
                <a:ext uri="{FF2B5EF4-FFF2-40B4-BE49-F238E27FC236}">
                  <a16:creationId xmlns:a16="http://schemas.microsoft.com/office/drawing/2014/main" id="{A1672F32-1FF2-C7CB-75A9-5EEF1EE82678}"/>
                </a:ext>
              </a:extLst>
            </p:cNvPr>
            <p:cNvSpPr>
              <a:spLocks noChangeShapeType="1"/>
            </p:cNvSpPr>
            <p:nvPr/>
          </p:nvSpPr>
          <p:spPr bwMode="auto">
            <a:xfrm flipH="1">
              <a:off x="1788" y="3078"/>
              <a:ext cx="680" cy="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椭圆 53264">
              <a:extLst>
                <a:ext uri="{FF2B5EF4-FFF2-40B4-BE49-F238E27FC236}">
                  <a16:creationId xmlns:a16="http://schemas.microsoft.com/office/drawing/2014/main" id="{89709DD4-7822-24D5-FC13-16165D312BB8}"/>
                </a:ext>
              </a:extLst>
            </p:cNvPr>
            <p:cNvSpPr>
              <a:spLocks noChangeArrowheads="1"/>
            </p:cNvSpPr>
            <p:nvPr/>
          </p:nvSpPr>
          <p:spPr bwMode="auto">
            <a:xfrm>
              <a:off x="2450" y="3053"/>
              <a:ext cx="46" cy="45"/>
            </a:xfrm>
            <a:prstGeom prst="ellipse">
              <a:avLst/>
            </a:prstGeom>
            <a:solidFill>
              <a:schemeClr val="accent1"/>
            </a:solidFill>
            <a:ln w="9525">
              <a:solidFill>
                <a:schemeClr val="tx1"/>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1" name="文本框 53265">
              <a:extLst>
                <a:ext uri="{FF2B5EF4-FFF2-40B4-BE49-F238E27FC236}">
                  <a16:creationId xmlns:a16="http://schemas.microsoft.com/office/drawing/2014/main" id="{00270DDA-40A6-7EB4-A801-2B04EF3FE4C2}"/>
                </a:ext>
              </a:extLst>
            </p:cNvPr>
            <p:cNvSpPr txBox="1">
              <a:spLocks noChangeArrowheads="1"/>
            </p:cNvSpPr>
            <p:nvPr/>
          </p:nvSpPr>
          <p:spPr bwMode="auto">
            <a:xfrm>
              <a:off x="2412" y="1977"/>
              <a:ext cx="52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r>
                <a:rPr lang="en-US" altLang="zh-CN" i="1" dirty="0">
                  <a:latin typeface="Times New Roman" panose="02020603050405020304" pitchFamily="18" charset="0"/>
                  <a:ea typeface="黑体" panose="02010609060101010101" pitchFamily="49" charset="-122"/>
                </a:rPr>
                <a:t>O'</a:t>
              </a:r>
              <a:endParaRPr lang="en-US" altLang="zh-CN" i="1" baseline="30000" dirty="0">
                <a:latin typeface="Times New Roman" panose="02020603050405020304" pitchFamily="18" charset="0"/>
                <a:ea typeface="黑体" panose="02010609060101010101" pitchFamily="49" charset="-122"/>
              </a:endParaRPr>
            </a:p>
          </p:txBody>
        </p:sp>
        <p:graphicFrame>
          <p:nvGraphicFramePr>
            <p:cNvPr id="92" name="对象 53266">
              <a:extLst>
                <a:ext uri="{FF2B5EF4-FFF2-40B4-BE49-F238E27FC236}">
                  <a16:creationId xmlns:a16="http://schemas.microsoft.com/office/drawing/2014/main" id="{A79CCD0A-AD5C-3D39-C6FD-36477167AC0C}"/>
                </a:ext>
              </a:extLst>
            </p:cNvPr>
            <p:cNvGraphicFramePr>
              <a:graphicFrameLocks/>
            </p:cNvGraphicFramePr>
            <p:nvPr/>
          </p:nvGraphicFramePr>
          <p:xfrm>
            <a:off x="2274" y="1929"/>
            <a:ext cx="200" cy="222"/>
          </p:xfrm>
          <a:graphic>
            <a:graphicData uri="http://schemas.openxmlformats.org/presentationml/2006/ole">
              <mc:AlternateContent xmlns:mc="http://schemas.openxmlformats.org/markup-compatibility/2006">
                <mc:Choice xmlns:v="urn:schemas-microsoft-com:vml" Requires="v">
                  <p:oleObj r:id="rId6" imgW="114120" imgH="126720" progId="Equation.3">
                    <p:embed/>
                  </p:oleObj>
                </mc:Choice>
                <mc:Fallback>
                  <p:oleObj r:id="rId6" imgW="114120" imgH="126720" progId="Equation.3">
                    <p:embed/>
                    <p:pic>
                      <p:nvPicPr>
                        <p:cNvPr id="4103" name="对象 53266">
                          <a:extLst>
                            <a:ext uri="{FF2B5EF4-FFF2-40B4-BE49-F238E27FC236}">
                              <a16:creationId xmlns:a16="http://schemas.microsoft.com/office/drawing/2014/main" id="{5449C063-B0D1-6981-B6F1-A15903A5D66E}"/>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4" y="1929"/>
                          <a:ext cx="20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3" name="直接连接符 53267">
              <a:extLst>
                <a:ext uri="{FF2B5EF4-FFF2-40B4-BE49-F238E27FC236}">
                  <a16:creationId xmlns:a16="http://schemas.microsoft.com/office/drawing/2014/main" id="{48F75E2A-DF39-FC6C-E6EB-A19E4F701BDD}"/>
                </a:ext>
              </a:extLst>
            </p:cNvPr>
            <p:cNvSpPr>
              <a:spLocks noChangeShapeType="1"/>
            </p:cNvSpPr>
            <p:nvPr/>
          </p:nvSpPr>
          <p:spPr bwMode="auto">
            <a:xfrm flipH="1">
              <a:off x="2160" y="2148"/>
              <a:ext cx="272" cy="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椭圆 53268">
              <a:extLst>
                <a:ext uri="{FF2B5EF4-FFF2-40B4-BE49-F238E27FC236}">
                  <a16:creationId xmlns:a16="http://schemas.microsoft.com/office/drawing/2014/main" id="{E5D36C51-5FB3-1C40-773D-CD6B6558D293}"/>
                </a:ext>
              </a:extLst>
            </p:cNvPr>
            <p:cNvSpPr>
              <a:spLocks noChangeArrowheads="1"/>
            </p:cNvSpPr>
            <p:nvPr/>
          </p:nvSpPr>
          <p:spPr bwMode="auto">
            <a:xfrm>
              <a:off x="2426" y="2128"/>
              <a:ext cx="46" cy="45"/>
            </a:xfrm>
            <a:prstGeom prst="ellipse">
              <a:avLst/>
            </a:prstGeom>
            <a:solidFill>
              <a:schemeClr val="accent1"/>
            </a:solidFill>
            <a:ln w="9525">
              <a:solidFill>
                <a:schemeClr val="tx1"/>
              </a:solidFill>
              <a:round/>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95" name="对象 94">
            <a:extLst>
              <a:ext uri="{FF2B5EF4-FFF2-40B4-BE49-F238E27FC236}">
                <a16:creationId xmlns:a16="http://schemas.microsoft.com/office/drawing/2014/main" id="{E955CFEF-688E-3594-C036-59A072B01B65}"/>
              </a:ext>
            </a:extLst>
          </p:cNvPr>
          <p:cNvGraphicFramePr>
            <a:graphicFrameLocks/>
          </p:cNvGraphicFramePr>
          <p:nvPr>
            <p:extLst>
              <p:ext uri="{D42A27DB-BD31-4B8C-83A1-F6EECF244321}">
                <p14:modId xmlns:p14="http://schemas.microsoft.com/office/powerpoint/2010/main" val="2028781058"/>
              </p:ext>
            </p:extLst>
          </p:nvPr>
        </p:nvGraphicFramePr>
        <p:xfrm>
          <a:off x="4368497" y="3904711"/>
          <a:ext cx="755650" cy="458788"/>
        </p:xfrm>
        <a:graphic>
          <a:graphicData uri="http://schemas.openxmlformats.org/presentationml/2006/ole">
            <mc:AlternateContent xmlns:mc="http://schemas.openxmlformats.org/markup-compatibility/2006">
              <mc:Choice xmlns:v="urn:schemas-microsoft-com:vml" Requires="v">
                <p:oleObj r:id="rId8" imgW="291960" imgH="177480" progId="Equation.3">
                  <p:embed/>
                </p:oleObj>
              </mc:Choice>
              <mc:Fallback>
                <p:oleObj r:id="rId8" imgW="291960" imgH="177480" progId="Equation.3">
                  <p:embed/>
                  <p:pic>
                    <p:nvPicPr>
                      <p:cNvPr id="53257" name="对象 53256">
                        <a:extLst>
                          <a:ext uri="{FF2B5EF4-FFF2-40B4-BE49-F238E27FC236}">
                            <a16:creationId xmlns:a16="http://schemas.microsoft.com/office/drawing/2014/main" id="{4376A91B-134C-9DA9-F791-6F9C6563AFB3}"/>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8497" y="3904711"/>
                        <a:ext cx="75565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6" name="对象 95">
            <a:extLst>
              <a:ext uri="{FF2B5EF4-FFF2-40B4-BE49-F238E27FC236}">
                <a16:creationId xmlns:a16="http://schemas.microsoft.com/office/drawing/2014/main" id="{47C8A847-82E0-0C71-0739-80178FAC7FEB}"/>
              </a:ext>
            </a:extLst>
          </p:cNvPr>
          <p:cNvGraphicFramePr>
            <a:graphicFrameLocks/>
          </p:cNvGraphicFramePr>
          <p:nvPr>
            <p:extLst>
              <p:ext uri="{D42A27DB-BD31-4B8C-83A1-F6EECF244321}">
                <p14:modId xmlns:p14="http://schemas.microsoft.com/office/powerpoint/2010/main" val="3246543913"/>
              </p:ext>
            </p:extLst>
          </p:nvPr>
        </p:nvGraphicFramePr>
        <p:xfrm>
          <a:off x="3608085" y="3449099"/>
          <a:ext cx="688975" cy="457200"/>
        </p:xfrm>
        <a:graphic>
          <a:graphicData uri="http://schemas.openxmlformats.org/presentationml/2006/ole">
            <mc:AlternateContent xmlns:mc="http://schemas.openxmlformats.org/markup-compatibility/2006">
              <mc:Choice xmlns:v="urn:schemas-microsoft-com:vml" Requires="v">
                <p:oleObj r:id="rId10" imgW="266400" imgH="177480" progId="Equation.3">
                  <p:embed/>
                </p:oleObj>
              </mc:Choice>
              <mc:Fallback>
                <p:oleObj r:id="rId10" imgW="266400" imgH="177480" progId="Equation.3">
                  <p:embed/>
                  <p:pic>
                    <p:nvPicPr>
                      <p:cNvPr id="53270" name="对象 53269">
                        <a:extLst>
                          <a:ext uri="{FF2B5EF4-FFF2-40B4-BE49-F238E27FC236}">
                            <a16:creationId xmlns:a16="http://schemas.microsoft.com/office/drawing/2014/main" id="{535C88D1-56CB-99CD-A921-BBBE779AF2F2}"/>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08085" y="3449099"/>
                        <a:ext cx="688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97" name="组合 53257">
            <a:extLst>
              <a:ext uri="{FF2B5EF4-FFF2-40B4-BE49-F238E27FC236}">
                <a16:creationId xmlns:a16="http://schemas.microsoft.com/office/drawing/2014/main" id="{73F12722-F88A-92E3-56B6-BA36F9A9671B}"/>
              </a:ext>
            </a:extLst>
          </p:cNvPr>
          <p:cNvGrpSpPr>
            <a:grpSpLocks/>
          </p:cNvGrpSpPr>
          <p:nvPr/>
        </p:nvGrpSpPr>
        <p:grpSpPr bwMode="auto">
          <a:xfrm>
            <a:off x="2936572" y="4211099"/>
            <a:ext cx="609600" cy="1447800"/>
            <a:chOff x="2724" y="2035"/>
            <a:chExt cx="384" cy="912"/>
          </a:xfrm>
        </p:grpSpPr>
        <p:graphicFrame>
          <p:nvGraphicFramePr>
            <p:cNvPr id="98" name="对象 53258">
              <a:extLst>
                <a:ext uri="{FF2B5EF4-FFF2-40B4-BE49-F238E27FC236}">
                  <a16:creationId xmlns:a16="http://schemas.microsoft.com/office/drawing/2014/main" id="{CEC459FF-BC29-BEFD-E348-32C4312640EF}"/>
                </a:ext>
              </a:extLst>
            </p:cNvPr>
            <p:cNvGraphicFramePr>
              <a:graphicFrameLocks/>
            </p:cNvGraphicFramePr>
            <p:nvPr/>
          </p:nvGraphicFramePr>
          <p:xfrm>
            <a:off x="2928" y="2227"/>
            <a:ext cx="155" cy="309"/>
          </p:xfrm>
          <a:graphic>
            <a:graphicData uri="http://schemas.openxmlformats.org/presentationml/2006/ole">
              <mc:AlternateContent xmlns:mc="http://schemas.openxmlformats.org/markup-compatibility/2006">
                <mc:Choice xmlns:v="urn:schemas-microsoft-com:vml" Requires="v">
                  <p:oleObj r:id="rId12" imgW="88554" imgH="177108" progId="Equation.DSMT4">
                    <p:embed/>
                  </p:oleObj>
                </mc:Choice>
                <mc:Fallback>
                  <p:oleObj r:id="rId12" imgW="88554" imgH="177108" progId="Equation.DSMT4">
                    <p:embed/>
                    <p:pic>
                      <p:nvPicPr>
                        <p:cNvPr id="4101" name="对象 53258">
                          <a:extLst>
                            <a:ext uri="{FF2B5EF4-FFF2-40B4-BE49-F238E27FC236}">
                              <a16:creationId xmlns:a16="http://schemas.microsoft.com/office/drawing/2014/main" id="{5F5D87AB-6BD1-A72E-9791-4CC0C6EFD85B}"/>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28" y="2227"/>
                          <a:ext cx="155"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9" name="直接连接符 53259">
              <a:extLst>
                <a:ext uri="{FF2B5EF4-FFF2-40B4-BE49-F238E27FC236}">
                  <a16:creationId xmlns:a16="http://schemas.microsoft.com/office/drawing/2014/main" id="{6B0F949A-2EA6-2A94-3D75-664977FD2DAC}"/>
                </a:ext>
              </a:extLst>
            </p:cNvPr>
            <p:cNvSpPr>
              <a:spLocks noChangeShapeType="1"/>
            </p:cNvSpPr>
            <p:nvPr/>
          </p:nvSpPr>
          <p:spPr bwMode="auto">
            <a:xfrm>
              <a:off x="2724" y="2035"/>
              <a:ext cx="384" cy="912"/>
            </a:xfrm>
            <a:prstGeom prst="line">
              <a:avLst/>
            </a:prstGeom>
            <a:noFill/>
            <a:ln w="38100">
              <a:solidFill>
                <a:schemeClr val="hlink"/>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0" name="椭圆 99">
            <a:extLst>
              <a:ext uri="{FF2B5EF4-FFF2-40B4-BE49-F238E27FC236}">
                <a16:creationId xmlns:a16="http://schemas.microsoft.com/office/drawing/2014/main" id="{3C0D2B52-A002-F4AE-8F4D-9266C819513A}"/>
              </a:ext>
            </a:extLst>
          </p:cNvPr>
          <p:cNvSpPr>
            <a:spLocks noChangeArrowheads="1"/>
          </p:cNvSpPr>
          <p:nvPr/>
        </p:nvSpPr>
        <p:spPr bwMode="auto">
          <a:xfrm>
            <a:off x="2758772" y="3053811"/>
            <a:ext cx="838200" cy="838200"/>
          </a:xfrm>
          <a:prstGeom prst="ellipse">
            <a:avLst/>
          </a:prstGeom>
          <a:solidFill>
            <a:srgbClr val="FFFF00"/>
          </a:solidFill>
          <a:ln w="27940">
            <a:solidFill>
              <a:schemeClr val="tx1"/>
            </a:solidFill>
            <a:miter lim="800000"/>
            <a:headEnd/>
            <a:tailEnd/>
          </a:ln>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1" name="对象 100">
            <a:extLst>
              <a:ext uri="{FF2B5EF4-FFF2-40B4-BE49-F238E27FC236}">
                <a16:creationId xmlns:a16="http://schemas.microsoft.com/office/drawing/2014/main" id="{AEED09E3-6DB2-E39E-C997-C830619D0F0B}"/>
              </a:ext>
            </a:extLst>
          </p:cNvPr>
          <p:cNvGraphicFramePr>
            <a:graphicFrameLocks/>
          </p:cNvGraphicFramePr>
          <p:nvPr>
            <p:extLst>
              <p:ext uri="{D42A27DB-BD31-4B8C-83A1-F6EECF244321}">
                <p14:modId xmlns:p14="http://schemas.microsoft.com/office/powerpoint/2010/main" val="3570037359"/>
              </p:ext>
            </p:extLst>
          </p:nvPr>
        </p:nvGraphicFramePr>
        <p:xfrm>
          <a:off x="7448853" y="4179349"/>
          <a:ext cx="3613150" cy="746125"/>
        </p:xfrm>
        <a:graphic>
          <a:graphicData uri="http://schemas.openxmlformats.org/presentationml/2006/ole">
            <mc:AlternateContent xmlns:mc="http://schemas.openxmlformats.org/markup-compatibility/2006">
              <mc:Choice xmlns:v="urn:schemas-microsoft-com:vml" Requires="v">
                <p:oleObj r:id="rId14" imgW="1193760" imgH="241200" progId="Equation.3">
                  <p:embed/>
                </p:oleObj>
              </mc:Choice>
              <mc:Fallback>
                <p:oleObj r:id="rId14" imgW="1193760" imgH="241200" progId="Equation.3">
                  <p:embed/>
                  <p:pic>
                    <p:nvPicPr>
                      <p:cNvPr id="6" name="对象 5">
                        <a:extLst>
                          <a:ext uri="{FF2B5EF4-FFF2-40B4-BE49-F238E27FC236}">
                            <a16:creationId xmlns:a16="http://schemas.microsoft.com/office/drawing/2014/main" id="{54344D50-8E23-CA36-2FB3-95347D8FE6E0}"/>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48853" y="4179349"/>
                        <a:ext cx="3613150" cy="746125"/>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102" name="直接连接符 101">
            <a:extLst>
              <a:ext uri="{FF2B5EF4-FFF2-40B4-BE49-F238E27FC236}">
                <a16:creationId xmlns:a16="http://schemas.microsoft.com/office/drawing/2014/main" id="{D1F7103A-D0E6-5C81-152B-50E7D6A2E29E}"/>
              </a:ext>
            </a:extLst>
          </p:cNvPr>
          <p:cNvCxnSpPr/>
          <p:nvPr/>
        </p:nvCxnSpPr>
        <p:spPr>
          <a:xfrm>
            <a:off x="2482547" y="4192049"/>
            <a:ext cx="38100" cy="1468437"/>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43F26636-0F44-ADE0-C57C-0E5CB926625F}"/>
              </a:ext>
            </a:extLst>
          </p:cNvPr>
          <p:cNvSpPr txBox="1">
            <a:spLocks noChangeArrowheads="1"/>
          </p:cNvSpPr>
          <p:nvPr/>
        </p:nvSpPr>
        <p:spPr bwMode="auto">
          <a:xfrm>
            <a:off x="1126822" y="1565007"/>
            <a:ext cx="426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ea typeface="楷体_GB2312" pitchFamily="49" charset="-122"/>
              </a:rPr>
              <a:t>圆台的侧面展开图是扇环</a:t>
            </a:r>
          </a:p>
        </p:txBody>
      </p:sp>
    </p:spTree>
    <p:extLst>
      <p:ext uri="{BB962C8B-B14F-4D97-AF65-F5344CB8AC3E}">
        <p14:creationId xmlns:p14="http://schemas.microsoft.com/office/powerpoint/2010/main" val="308275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wipe(left)">
                                      <p:cBhvr>
                                        <p:cTn id="12" dur="500"/>
                                        <p:tgtEl>
                                          <p:spTgt spid="100"/>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wipe(right)">
                                      <p:cBhvr>
                                        <p:cTn id="21" dur="500"/>
                                        <p:tgtEl>
                                          <p:spTgt spid="86"/>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97"/>
                                        </p:tgtEl>
                                        <p:attrNameLst>
                                          <p:attrName>style.visibility</p:attrName>
                                        </p:attrNameLst>
                                      </p:cBhvr>
                                      <p:to>
                                        <p:strVal val="visible"/>
                                      </p:to>
                                    </p:set>
                                    <p:animEffect transition="in" filter="wipe(up)">
                                      <p:cBhvr>
                                        <p:cTn id="25" dur="500"/>
                                        <p:tgtEl>
                                          <p:spTgt spid="9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5"/>
                                        </p:tgtEl>
                                        <p:attrNameLst>
                                          <p:attrName>style.visibility</p:attrName>
                                        </p:attrNameLst>
                                      </p:cBhvr>
                                      <p:to>
                                        <p:strVal val="visible"/>
                                      </p:to>
                                    </p:set>
                                    <p:animEffect transition="in" filter="wipe(left)">
                                      <p:cBhvr>
                                        <p:cTn id="30" dur="500"/>
                                        <p:tgtEl>
                                          <p:spTgt spid="95"/>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wipe(left)">
                                      <p:cBhvr>
                                        <p:cTn id="34" dur="500"/>
                                        <p:tgtEl>
                                          <p:spTgt spid="96"/>
                                        </p:tgtEl>
                                      </p:cBhvr>
                                    </p:animEffect>
                                  </p:childTnLst>
                                </p:cTn>
                              </p:par>
                              <p:par>
                                <p:cTn id="35" presetID="22" presetClass="entr" presetSubtype="8"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animEffect transition="in" filter="wipe(left)">
                                      <p:cBhvr>
                                        <p:cTn id="37" dur="500"/>
                                        <p:tgtEl>
                                          <p:spTgt spid="101"/>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103"/>
                                        </p:tgtEl>
                                        <p:attrNameLst>
                                          <p:attrName>style.visibility</p:attrName>
                                        </p:attrNameLst>
                                      </p:cBhvr>
                                      <p:to>
                                        <p:strVal val="visible"/>
                                      </p:to>
                                    </p:set>
                                    <p:animEffect transition="in" filter="wipe(left)">
                                      <p:cBhvr>
                                        <p:cTn id="4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WRhZDc2YjYzNDE5M2YzY2NmMjI1N2FiODNkMmRkNTc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2651</TotalTime>
  <Words>398</Words>
  <Application>Microsoft Office PowerPoint</Application>
  <PresentationFormat>宽屏</PresentationFormat>
  <Paragraphs>73</Paragraphs>
  <Slides>18</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18</vt:i4>
      </vt:variant>
    </vt:vector>
  </HeadingPairs>
  <TitlesOfParts>
    <vt:vector size="34" baseType="lpstr">
      <vt:lpstr>inherit</vt:lpstr>
      <vt:lpstr>等线</vt:lpstr>
      <vt:lpstr>等线 Light</vt:lpstr>
      <vt:lpstr>黑体</vt:lpstr>
      <vt:lpstr>楷体_GB2312</vt:lpstr>
      <vt:lpstr>微软雅黑</vt:lpstr>
      <vt:lpstr>Arial</vt:lpstr>
      <vt:lpstr>Cambria Math</vt:lpstr>
      <vt:lpstr>Lato</vt:lpstr>
      <vt:lpstr>Tahoma</vt:lpstr>
      <vt:lpstr>Times New Roman</vt:lpstr>
      <vt:lpstr>Wingdings 2</vt:lpstr>
      <vt:lpstr>Office 主题​​</vt:lpstr>
      <vt:lpstr>MathType 7.0 Equation</vt:lpstr>
      <vt:lpstr>Microsoft 公式 3.0</vt:lpstr>
      <vt:lpstr>Equation.DSMT4</vt:lpstr>
      <vt:lpstr>简单几何体的表面积和体积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蒋 伟杰</dc:creator>
  <cp:lastModifiedBy>zejian xu</cp:lastModifiedBy>
  <cp:revision>56</cp:revision>
  <dcterms:created xsi:type="dcterms:W3CDTF">2023-03-22T13:10:00Z</dcterms:created>
  <dcterms:modified xsi:type="dcterms:W3CDTF">2024-03-13T07:00:19Z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6D34CFBD642B40DB88060034AEA3769B_13</vt:lpwstr>
  </property>
  <property fmtid="{D5CDD505-2E9C-101B-9397-08002B2CF9AE}" pid="3" name="KSOProductBuildVer">
    <vt:lpwstr>2052-12.1.0.16388</vt:lpwstr>
  </property>
</Properties>
</file>